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6858000" cx="12192000"/>
  <p:notesSz cx="6858000" cy="9144000"/>
  <p:embeddedFontLst>
    <p:embeddedFont>
      <p:font typeface="Great Vibes"/>
      <p:regular r:id="rId36"/>
    </p:embeddedFont>
    <p:embeddedFont>
      <p:font typeface="EB Garamond"/>
      <p:regular r:id="rId37"/>
      <p:bold r:id="rId38"/>
      <p:italic r:id="rId39"/>
      <p:boldItalic r:id="rId40"/>
    </p:embeddedFont>
    <p:embeddedFont>
      <p:font typeface="Arial Black"/>
      <p:regular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2" roundtripDataSignature="AMtx7mizCQQXSNTGGsbCNbUfQoikuHfV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EBGaramond-boldItalic.fntdata"/><Relationship Id="rId20" Type="http://schemas.openxmlformats.org/officeDocument/2006/relationships/slide" Target="slides/slide15.xml"/><Relationship Id="rId42" Type="http://customschemas.google.com/relationships/presentationmetadata" Target="metadata"/><Relationship Id="rId41" Type="http://schemas.openxmlformats.org/officeDocument/2006/relationships/font" Target="fonts/ArialBlack-regular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EBGaramond-regular.fntdata"/><Relationship Id="rId14" Type="http://schemas.openxmlformats.org/officeDocument/2006/relationships/slide" Target="slides/slide9.xml"/><Relationship Id="rId36" Type="http://schemas.openxmlformats.org/officeDocument/2006/relationships/font" Target="fonts/GreatVibes-regular.fntdata"/><Relationship Id="rId17" Type="http://schemas.openxmlformats.org/officeDocument/2006/relationships/slide" Target="slides/slide12.xml"/><Relationship Id="rId39" Type="http://schemas.openxmlformats.org/officeDocument/2006/relationships/font" Target="fonts/EBGaramond-italic.fntdata"/><Relationship Id="rId16" Type="http://schemas.openxmlformats.org/officeDocument/2006/relationships/slide" Target="slides/slide11.xml"/><Relationship Id="rId38" Type="http://schemas.openxmlformats.org/officeDocument/2006/relationships/font" Target="fonts/EBGaramond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8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39" name="Google Shape;439;p18:notes"/>
          <p:cNvSpPr/>
          <p:nvPr>
            <p:ph idx="2" type="sldImg"/>
          </p:nvPr>
        </p:nvSpPr>
        <p:spPr>
          <a:xfrm>
            <a:off x="-1268413" y="1828800"/>
            <a:ext cx="16254413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9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71" name="Google Shape;471;p19:notes"/>
          <p:cNvSpPr/>
          <p:nvPr>
            <p:ph idx="2" type="sldImg"/>
          </p:nvPr>
        </p:nvSpPr>
        <p:spPr>
          <a:xfrm>
            <a:off x="-1268413" y="1828800"/>
            <a:ext cx="16254413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2"/>
          <p:cNvSpPr txBox="1"/>
          <p:nvPr>
            <p:ph type="ctrTitle"/>
          </p:nvPr>
        </p:nvSpPr>
        <p:spPr>
          <a:xfrm>
            <a:off x="1167493" y="1122363"/>
            <a:ext cx="7096933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1" sz="60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2"/>
          <p:cNvSpPr txBox="1"/>
          <p:nvPr>
            <p:ph idx="1" type="subTitle"/>
          </p:nvPr>
        </p:nvSpPr>
        <p:spPr>
          <a:xfrm>
            <a:off x="1167493" y="3602038"/>
            <a:ext cx="9500507" cy="806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32"/>
          <p:cNvSpPr/>
          <p:nvPr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2"/>
          <p:cNvSpPr/>
          <p:nvPr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dk2"/>
          </a:solidFill>
          <a:ln cap="flat" cmpd="sng" w="12700">
            <a:solidFill>
              <a:srgbClr val="B1973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2"/>
          <p:cNvSpPr/>
          <p:nvPr/>
        </p:nvSpPr>
        <p:spPr>
          <a:xfrm>
            <a:off x="1" y="4571999"/>
            <a:ext cx="1118508" cy="1118508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2"/>
          <p:cNvSpPr/>
          <p:nvPr/>
        </p:nvSpPr>
        <p:spPr>
          <a:xfrm>
            <a:off x="1" y="5739492"/>
            <a:ext cx="1118508" cy="1118508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" name="Google Shape;20;p32"/>
          <p:cNvGrpSpPr/>
          <p:nvPr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21" name="Google Shape;21;p32"/>
            <p:cNvSpPr/>
            <p:nvPr/>
          </p:nvSpPr>
          <p:spPr>
            <a:xfrm rot="-5400000">
              <a:off x="10667433" y="370908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32"/>
            <p:cNvSpPr/>
            <p:nvPr/>
          </p:nvSpPr>
          <p:spPr>
            <a:xfrm flipH="1" rot="5400000">
              <a:off x="9499940" y="370908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32"/>
          <p:cNvSpPr/>
          <p:nvPr/>
        </p:nvSpPr>
        <p:spPr>
          <a:xfrm>
            <a:off x="0" y="-1"/>
            <a:ext cx="1167493" cy="1167493"/>
          </a:xfrm>
          <a:custGeom>
            <a:rect b="b" l="l" r="r" t="t"/>
            <a:pathLst>
              <a:path extrusionOk="0" h="862693" w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2"/>
          <p:cNvSpPr/>
          <p:nvPr/>
        </p:nvSpPr>
        <p:spPr>
          <a:xfrm>
            <a:off x="11024507" y="4580708"/>
            <a:ext cx="1167493" cy="2277292"/>
          </a:xfrm>
          <a:custGeom>
            <a:rect b="b" l="l" r="r" t="t"/>
            <a:pathLst>
              <a:path extrusionOk="0" h="2272167" w="1167493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2"/>
          <p:cNvSpPr txBox="1"/>
          <p:nvPr>
            <p:ph idx="12" type="sldNum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">
  <p:cSld name="Graph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4"/>
          <p:cNvSpPr txBox="1"/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sz="48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44"/>
          <p:cNvSpPr txBox="1"/>
          <p:nvPr>
            <p:ph idx="1" type="body"/>
          </p:nvPr>
        </p:nvSpPr>
        <p:spPr>
          <a:xfrm>
            <a:off x="1167493" y="2087561"/>
            <a:ext cx="9779182" cy="3366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44"/>
          <p:cNvSpPr/>
          <p:nvPr/>
        </p:nvSpPr>
        <p:spPr>
          <a:xfrm flipH="1">
            <a:off x="8580896" y="1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44"/>
          <p:cNvSpPr/>
          <p:nvPr/>
        </p:nvSpPr>
        <p:spPr>
          <a:xfrm flipH="1" rot="5400000">
            <a:off x="1" y="3246896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4"/>
          <p:cNvSpPr txBox="1"/>
          <p:nvPr>
            <p:ph idx="12" type="sldNum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2">
  <p:cSld name="Chart 2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45"/>
          <p:cNvGrpSpPr/>
          <p:nvPr/>
        </p:nvGrpSpPr>
        <p:grpSpPr>
          <a:xfrm rot="-54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8" name="Google Shape;138;p45"/>
            <p:cNvSpPr/>
            <p:nvPr/>
          </p:nvSpPr>
          <p:spPr>
            <a:xfrm rot="-5400000">
              <a:off x="8223822" y="5333433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45"/>
            <p:cNvSpPr/>
            <p:nvPr/>
          </p:nvSpPr>
          <p:spPr>
            <a:xfrm flipH="1" rot="5400000">
              <a:off x="7056329" y="5333433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0" name="Google Shape;140;p45"/>
          <p:cNvSpPr txBox="1"/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sz="48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45"/>
          <p:cNvSpPr txBox="1"/>
          <p:nvPr>
            <p:ph idx="1" type="body"/>
          </p:nvPr>
        </p:nvSpPr>
        <p:spPr>
          <a:xfrm>
            <a:off x="1167493" y="2087563"/>
            <a:ext cx="9779182" cy="3366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45"/>
          <p:cNvSpPr txBox="1"/>
          <p:nvPr>
            <p:ph idx="12" type="sldNum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6"/>
          <p:cNvSpPr txBox="1"/>
          <p:nvPr>
            <p:ph type="title"/>
          </p:nvPr>
        </p:nvSpPr>
        <p:spPr>
          <a:xfrm>
            <a:off x="1798721" y="1684338"/>
            <a:ext cx="8594558" cy="28104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/>
              <a:buNone/>
              <a:defRPr sz="4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46"/>
          <p:cNvSpPr txBox="1"/>
          <p:nvPr>
            <p:ph idx="1" type="body"/>
          </p:nvPr>
        </p:nvSpPr>
        <p:spPr>
          <a:xfrm>
            <a:off x="381000" y="519405"/>
            <a:ext cx="1364297" cy="1094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BB10E"/>
              </a:buClr>
              <a:buSzPts val="23900"/>
              <a:buNone/>
              <a:defRPr b="1" sz="23900">
                <a:solidFill>
                  <a:srgbClr val="DBB10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46"/>
          <p:cNvSpPr txBox="1"/>
          <p:nvPr>
            <p:ph idx="2" type="body"/>
          </p:nvPr>
        </p:nvSpPr>
        <p:spPr>
          <a:xfrm>
            <a:off x="6881813" y="4494213"/>
            <a:ext cx="3511550" cy="679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46"/>
          <p:cNvSpPr txBox="1"/>
          <p:nvPr>
            <p:ph idx="3" type="body"/>
          </p:nvPr>
        </p:nvSpPr>
        <p:spPr>
          <a:xfrm>
            <a:off x="10609104" y="3399692"/>
            <a:ext cx="1364297" cy="1094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BB10E"/>
              </a:buClr>
              <a:buSzPts val="23900"/>
              <a:buNone/>
              <a:defRPr b="1" sz="23900">
                <a:solidFill>
                  <a:srgbClr val="DBB10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46"/>
          <p:cNvSpPr txBox="1"/>
          <p:nvPr>
            <p:ph idx="12" type="sldNum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7"/>
          <p:cNvSpPr/>
          <p:nvPr/>
        </p:nvSpPr>
        <p:spPr>
          <a:xfrm flipH="1">
            <a:off x="8580896" y="1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7"/>
          <p:cNvSpPr/>
          <p:nvPr/>
        </p:nvSpPr>
        <p:spPr>
          <a:xfrm flipH="1" rot="5400000">
            <a:off x="1" y="3246896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7"/>
          <p:cNvSpPr txBox="1"/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47"/>
          <p:cNvSpPr txBox="1"/>
          <p:nvPr>
            <p:ph idx="1" type="body"/>
          </p:nvPr>
        </p:nvSpPr>
        <p:spPr>
          <a:xfrm>
            <a:off x="1167493" y="2087561"/>
            <a:ext cx="9779182" cy="3366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47"/>
          <p:cNvSpPr txBox="1"/>
          <p:nvPr>
            <p:ph idx="12" type="sldNum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itle and Content">
  <p:cSld name="2 Title and Conten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8"/>
          <p:cNvSpPr txBox="1"/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sz="48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48"/>
          <p:cNvSpPr txBox="1"/>
          <p:nvPr>
            <p:ph idx="1" type="body"/>
          </p:nvPr>
        </p:nvSpPr>
        <p:spPr>
          <a:xfrm>
            <a:off x="1167493" y="2528203"/>
            <a:ext cx="4663440" cy="2828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48"/>
          <p:cNvSpPr/>
          <p:nvPr/>
        </p:nvSpPr>
        <p:spPr>
          <a:xfrm flipH="1">
            <a:off x="8580896" y="1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8"/>
          <p:cNvSpPr/>
          <p:nvPr/>
        </p:nvSpPr>
        <p:spPr>
          <a:xfrm flipH="1">
            <a:off x="8580896" y="3246896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8"/>
          <p:cNvSpPr/>
          <p:nvPr/>
        </p:nvSpPr>
        <p:spPr>
          <a:xfrm>
            <a:off x="1" y="0"/>
            <a:ext cx="933856" cy="933856"/>
          </a:xfrm>
          <a:custGeom>
            <a:rect b="b" l="l" r="r" t="t"/>
            <a:pathLst>
              <a:path extrusionOk="0" h="862693" w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" name="Google Shape;161;p48"/>
          <p:cNvGrpSpPr/>
          <p:nvPr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162" name="Google Shape;162;p48"/>
            <p:cNvSpPr/>
            <p:nvPr/>
          </p:nvSpPr>
          <p:spPr>
            <a:xfrm rot="-5400000">
              <a:off x="8223822" y="5333433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48"/>
            <p:cNvSpPr/>
            <p:nvPr/>
          </p:nvSpPr>
          <p:spPr>
            <a:xfrm flipH="1" rot="5400000">
              <a:off x="7056329" y="5333433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" name="Google Shape;164;p48"/>
          <p:cNvSpPr txBox="1"/>
          <p:nvPr>
            <p:ph idx="12" type="sldNum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5" name="Google Shape;165;p48"/>
          <p:cNvSpPr txBox="1"/>
          <p:nvPr>
            <p:ph idx="2" type="body"/>
          </p:nvPr>
        </p:nvSpPr>
        <p:spPr>
          <a:xfrm>
            <a:off x="6283235" y="2528203"/>
            <a:ext cx="4663440" cy="2828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" name="Google Shape;166;p48"/>
          <p:cNvSpPr txBox="1"/>
          <p:nvPr>
            <p:ph idx="3" type="body"/>
          </p:nvPr>
        </p:nvSpPr>
        <p:spPr>
          <a:xfrm>
            <a:off x="1167493" y="2005689"/>
            <a:ext cx="4663440" cy="522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" name="Google Shape;167;p48"/>
          <p:cNvSpPr txBox="1"/>
          <p:nvPr>
            <p:ph idx="4" type="body"/>
          </p:nvPr>
        </p:nvSpPr>
        <p:spPr>
          <a:xfrm>
            <a:off x="6283235" y="2005689"/>
            <a:ext cx="4663440" cy="522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with 2 medium pictures">
  <p:cSld name="Title and Content with 2 medium pictures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2"/>
          <p:cNvSpPr/>
          <p:nvPr>
            <p:ph idx="2" type="pic"/>
          </p:nvPr>
        </p:nvSpPr>
        <p:spPr>
          <a:xfrm>
            <a:off x="7901259" y="2727729"/>
            <a:ext cx="4290740" cy="4130271"/>
          </a:xfrm>
          <a:prstGeom prst="rect">
            <a:avLst/>
          </a:prstGeom>
          <a:noFill/>
          <a:ln>
            <a:noFill/>
          </a:ln>
        </p:spPr>
      </p:sp>
      <p:sp>
        <p:nvSpPr>
          <p:cNvPr id="176" name="Google Shape;176;p42"/>
          <p:cNvSpPr/>
          <p:nvPr>
            <p:ph idx="3" type="pic"/>
          </p:nvPr>
        </p:nvSpPr>
        <p:spPr>
          <a:xfrm>
            <a:off x="6261609" y="0"/>
            <a:ext cx="3519311" cy="3007909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42"/>
          <p:cNvSpPr/>
          <p:nvPr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42"/>
          <p:cNvSpPr/>
          <p:nvPr/>
        </p:nvSpPr>
        <p:spPr>
          <a:xfrm flipH="1" rot="-6040930">
            <a:off x="6034138" y="-673140"/>
            <a:ext cx="4021193" cy="4021193"/>
          </a:xfrm>
          <a:prstGeom prst="arc">
            <a:avLst>
              <a:gd fmla="val 16200000" name="adj1"/>
              <a:gd fmla="val 20093138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42"/>
          <p:cNvSpPr txBox="1"/>
          <p:nvPr>
            <p:ph type="title"/>
          </p:nvPr>
        </p:nvSpPr>
        <p:spPr>
          <a:xfrm>
            <a:off x="841248" y="365760"/>
            <a:ext cx="5120640" cy="1325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2" name="Google Shape;182;p42"/>
          <p:cNvSpPr txBox="1"/>
          <p:nvPr>
            <p:ph idx="1" type="body"/>
          </p:nvPr>
        </p:nvSpPr>
        <p:spPr>
          <a:xfrm>
            <a:off x="841248" y="1828800"/>
            <a:ext cx="5093208" cy="4352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">
  <p:cSld name="Closing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3"/>
          <p:cNvSpPr/>
          <p:nvPr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43"/>
          <p:cNvSpPr/>
          <p:nvPr/>
        </p:nvSpPr>
        <p:spPr>
          <a:xfrm flipH="1">
            <a:off x="530529" y="0"/>
            <a:ext cx="1155142" cy="591009"/>
          </a:xfrm>
          <a:custGeom>
            <a:rect b="b" l="l" r="r" t="t"/>
            <a:pathLst>
              <a:path extrusionOk="0" h="591009" w="1155142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43"/>
          <p:cNvSpPr/>
          <p:nvPr/>
        </p:nvSpPr>
        <p:spPr>
          <a:xfrm flipH="1">
            <a:off x="3961511" y="-1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43"/>
          <p:cNvSpPr/>
          <p:nvPr/>
        </p:nvSpPr>
        <p:spPr>
          <a:xfrm flipH="1">
            <a:off x="0" y="2936831"/>
            <a:ext cx="159741" cy="552996"/>
          </a:xfrm>
          <a:custGeom>
            <a:rect b="b" l="l" r="r" t="t"/>
            <a:pathLst>
              <a:path extrusionOk="0" h="552996" w="159741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43"/>
          <p:cNvSpPr/>
          <p:nvPr/>
        </p:nvSpPr>
        <p:spPr>
          <a:xfrm flipH="1">
            <a:off x="0" y="5835649"/>
            <a:ext cx="1548180" cy="1022351"/>
          </a:xfrm>
          <a:custGeom>
            <a:rect b="b" l="l" r="r" t="t"/>
            <a:pathLst>
              <a:path extrusionOk="0" h="1022351" w="1548180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43"/>
          <p:cNvSpPr/>
          <p:nvPr/>
        </p:nvSpPr>
        <p:spPr>
          <a:xfrm flipH="1">
            <a:off x="3405056" y="5717905"/>
            <a:ext cx="1771609" cy="1140095"/>
          </a:xfrm>
          <a:custGeom>
            <a:rect b="b" l="l" r="r" t="t"/>
            <a:pathLst>
              <a:path extrusionOk="0" h="1140095" w="1771609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43"/>
          <p:cNvSpPr/>
          <p:nvPr/>
        </p:nvSpPr>
        <p:spPr>
          <a:xfrm flipH="1">
            <a:off x="4132972" y="6258755"/>
            <a:ext cx="1565940" cy="599245"/>
          </a:xfrm>
          <a:custGeom>
            <a:rect b="b" l="l" r="r" t="t"/>
            <a:pathLst>
              <a:path extrusionOk="0" h="599245" w="1565940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43"/>
          <p:cNvSpPr txBox="1"/>
          <p:nvPr>
            <p:ph type="title"/>
          </p:nvPr>
        </p:nvSpPr>
        <p:spPr>
          <a:xfrm>
            <a:off x="1389888" y="1234440"/>
            <a:ext cx="3236976" cy="4069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43"/>
          <p:cNvSpPr txBox="1"/>
          <p:nvPr>
            <p:ph idx="11" type="ftr"/>
          </p:nvPr>
        </p:nvSpPr>
        <p:spPr>
          <a:xfrm>
            <a:off x="6099048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43"/>
          <p:cNvSpPr txBox="1"/>
          <p:nvPr>
            <p:ph idx="12" type="sldNum"/>
          </p:nvPr>
        </p:nvSpPr>
        <p:spPr>
          <a:xfrm>
            <a:off x="10506456" y="6356350"/>
            <a:ext cx="8503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4" name="Google Shape;194;p43"/>
          <p:cNvSpPr txBox="1"/>
          <p:nvPr>
            <p:ph idx="1" type="body"/>
          </p:nvPr>
        </p:nvSpPr>
        <p:spPr>
          <a:xfrm>
            <a:off x="6665976" y="2551176"/>
            <a:ext cx="4709160" cy="1755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9"/>
          <p:cNvSpPr/>
          <p:nvPr/>
        </p:nvSpPr>
        <p:spPr>
          <a:xfrm>
            <a:off x="4000500" y="1087403"/>
            <a:ext cx="8191500" cy="5770597"/>
          </a:xfrm>
          <a:custGeom>
            <a:rect b="b" l="l" r="r" t="t"/>
            <a:pathLst>
              <a:path extrusionOk="0" h="5770597" w="8191500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7" name="Google Shape;197;p49"/>
          <p:cNvCxnSpPr/>
          <p:nvPr/>
        </p:nvCxnSpPr>
        <p:spPr>
          <a:xfrm>
            <a:off x="406241" y="183933"/>
            <a:ext cx="0" cy="1597708"/>
          </a:xfrm>
          <a:prstGeom prst="straightConnector1">
            <a:avLst/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198" name="Google Shape;198;p49"/>
          <p:cNvSpPr/>
          <p:nvPr/>
        </p:nvSpPr>
        <p:spPr>
          <a:xfrm>
            <a:off x="5292348" y="1"/>
            <a:ext cx="2279742" cy="1267785"/>
          </a:xfrm>
          <a:custGeom>
            <a:rect b="b" l="l" r="r" t="t"/>
            <a:pathLst>
              <a:path extrusionOk="0" h="1267785" w="2279742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49"/>
          <p:cNvSpPr/>
          <p:nvPr/>
        </p:nvSpPr>
        <p:spPr>
          <a:xfrm>
            <a:off x="10208695" y="1"/>
            <a:ext cx="1135066" cy="477997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49"/>
          <p:cNvSpPr/>
          <p:nvPr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49"/>
          <p:cNvSpPr/>
          <p:nvPr/>
        </p:nvSpPr>
        <p:spPr>
          <a:xfrm flipH="1">
            <a:off x="0" y="2949740"/>
            <a:ext cx="1186451" cy="1771650"/>
          </a:xfrm>
          <a:custGeom>
            <a:rect b="b" l="l" r="r" t="t"/>
            <a:pathLst>
              <a:path extrusionOk="0" h="1771650" w="1186451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49"/>
          <p:cNvSpPr/>
          <p:nvPr/>
        </p:nvSpPr>
        <p:spPr>
          <a:xfrm rot="-5400000">
            <a:off x="1539683" y="4203427"/>
            <a:ext cx="4083433" cy="4083433"/>
          </a:xfrm>
          <a:prstGeom prst="arc">
            <a:avLst>
              <a:gd fmla="val 16200000" name="adj1"/>
              <a:gd fmla="val 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49"/>
          <p:cNvSpPr txBox="1"/>
          <p:nvPr>
            <p:ph type="ctrTitle"/>
          </p:nvPr>
        </p:nvSpPr>
        <p:spPr>
          <a:xfrm>
            <a:off x="5093208" y="2743200"/>
            <a:ext cx="6592824" cy="23865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49"/>
          <p:cNvSpPr txBox="1"/>
          <p:nvPr>
            <p:ph idx="1" type="subTitle"/>
          </p:nvPr>
        </p:nvSpPr>
        <p:spPr>
          <a:xfrm>
            <a:off x="5093208" y="5221224"/>
            <a:ext cx="6592824" cy="99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 type="obj">
  <p:cSld name="OBJECT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0"/>
          <p:cNvSpPr/>
          <p:nvPr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50"/>
          <p:cNvSpPr/>
          <p:nvPr/>
        </p:nvSpPr>
        <p:spPr>
          <a:xfrm rot="-1790889">
            <a:off x="8683720" y="941148"/>
            <a:ext cx="2987899" cy="2987899"/>
          </a:xfrm>
          <a:prstGeom prst="arc">
            <a:avLst>
              <a:gd fmla="val 15817365" name="adj1"/>
              <a:gd fmla="val 178138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50"/>
          <p:cNvSpPr/>
          <p:nvPr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50"/>
          <p:cNvSpPr txBox="1"/>
          <p:nvPr>
            <p:ph type="title"/>
          </p:nvPr>
        </p:nvSpPr>
        <p:spPr>
          <a:xfrm>
            <a:off x="1170432" y="1399032"/>
            <a:ext cx="3236976" cy="4069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50"/>
          <p:cNvSpPr txBox="1"/>
          <p:nvPr>
            <p:ph idx="1" type="body"/>
          </p:nvPr>
        </p:nvSpPr>
        <p:spPr>
          <a:xfrm>
            <a:off x="5788152" y="1527048"/>
            <a:ext cx="5111496" cy="3931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" name="Google Shape;211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 small pictures">
  <p:cSld name="Title and Content 2 small pictures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1"/>
          <p:cNvSpPr/>
          <p:nvPr>
            <p:ph idx="2" type="pic"/>
          </p:nvPr>
        </p:nvSpPr>
        <p:spPr>
          <a:xfrm>
            <a:off x="7200479" y="1150210"/>
            <a:ext cx="2207046" cy="2204178"/>
          </a:xfrm>
          <a:prstGeom prst="rect">
            <a:avLst/>
          </a:prstGeom>
          <a:noFill/>
          <a:ln>
            <a:noFill/>
          </a:ln>
        </p:spPr>
      </p:sp>
      <p:sp>
        <p:nvSpPr>
          <p:cNvPr id="215" name="Google Shape;215;p51"/>
          <p:cNvSpPr/>
          <p:nvPr>
            <p:ph idx="3" type="pic"/>
          </p:nvPr>
        </p:nvSpPr>
        <p:spPr>
          <a:xfrm>
            <a:off x="8444632" y="2579683"/>
            <a:ext cx="3096807" cy="3096807"/>
          </a:xfrm>
          <a:prstGeom prst="rect">
            <a:avLst/>
          </a:prstGeom>
          <a:noFill/>
          <a:ln>
            <a:noFill/>
          </a:ln>
        </p:spPr>
      </p:sp>
      <p:sp>
        <p:nvSpPr>
          <p:cNvPr id="216" name="Google Shape;216;p51"/>
          <p:cNvSpPr txBox="1"/>
          <p:nvPr>
            <p:ph type="title"/>
          </p:nvPr>
        </p:nvSpPr>
        <p:spPr>
          <a:xfrm>
            <a:off x="539496" y="365124"/>
            <a:ext cx="5806440" cy="1325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51"/>
          <p:cNvSpPr txBox="1"/>
          <p:nvPr>
            <p:ph idx="1" type="body"/>
          </p:nvPr>
        </p:nvSpPr>
        <p:spPr>
          <a:xfrm>
            <a:off x="539496" y="1825625"/>
            <a:ext cx="5806440" cy="4352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" name="Google Shape;218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0" name="Google Shape;220;p51"/>
          <p:cNvSpPr/>
          <p:nvPr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51"/>
          <p:cNvSpPr/>
          <p:nvPr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cap="flat" cmpd="sng" w="1270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3"/>
          <p:cNvSpPr txBox="1"/>
          <p:nvPr>
            <p:ph idx="1" type="body"/>
          </p:nvPr>
        </p:nvSpPr>
        <p:spPr>
          <a:xfrm>
            <a:off x="1167493" y="2017467"/>
            <a:ext cx="9779182" cy="3366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33"/>
          <p:cNvSpPr/>
          <p:nvPr/>
        </p:nvSpPr>
        <p:spPr>
          <a:xfrm flipH="1">
            <a:off x="8580896" y="1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3"/>
          <p:cNvSpPr/>
          <p:nvPr/>
        </p:nvSpPr>
        <p:spPr>
          <a:xfrm flipH="1">
            <a:off x="8580896" y="3246896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3"/>
          <p:cNvSpPr/>
          <p:nvPr/>
        </p:nvSpPr>
        <p:spPr>
          <a:xfrm>
            <a:off x="1" y="0"/>
            <a:ext cx="933856" cy="933856"/>
          </a:xfrm>
          <a:custGeom>
            <a:rect b="b" l="l" r="r" t="t"/>
            <a:pathLst>
              <a:path extrusionOk="0" h="862693" w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" name="Google Shape;31;p33"/>
          <p:cNvGrpSpPr/>
          <p:nvPr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32" name="Google Shape;32;p33"/>
            <p:cNvSpPr/>
            <p:nvPr/>
          </p:nvSpPr>
          <p:spPr>
            <a:xfrm rot="-5400000">
              <a:off x="8223822" y="5333433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3"/>
            <p:cNvSpPr/>
            <p:nvPr/>
          </p:nvSpPr>
          <p:spPr>
            <a:xfrm flipH="1" rot="5400000">
              <a:off x="7056329" y="5333433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33"/>
          <p:cNvSpPr txBox="1"/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Arial"/>
              <a:buNone/>
              <a:defRPr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2"/>
          <p:cNvSpPr/>
          <p:nvPr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52"/>
          <p:cNvSpPr/>
          <p:nvPr/>
        </p:nvSpPr>
        <p:spPr>
          <a:xfrm flipH="1" rot="-1577571">
            <a:off x="2494119" y="-28502"/>
            <a:ext cx="6816262" cy="6816262"/>
          </a:xfrm>
          <a:prstGeom prst="arc">
            <a:avLst>
              <a:gd fmla="val 16200000" name="adj1"/>
              <a:gd fmla="val 20093138" name="adj2"/>
            </a:avLst>
          </a:prstGeom>
          <a:noFill/>
          <a:ln cap="rnd" cmpd="sng" w="127000">
            <a:solidFill>
              <a:schemeClr val="accent4">
                <a:alpha val="94901"/>
              </a:schemeClr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52"/>
          <p:cNvSpPr/>
          <p:nvPr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52"/>
          <p:cNvSpPr txBox="1"/>
          <p:nvPr>
            <p:ph type="title"/>
          </p:nvPr>
        </p:nvSpPr>
        <p:spPr>
          <a:xfrm>
            <a:off x="3319272" y="1380744"/>
            <a:ext cx="5559552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52"/>
          <p:cNvSpPr txBox="1"/>
          <p:nvPr>
            <p:ph idx="1" type="body"/>
          </p:nvPr>
        </p:nvSpPr>
        <p:spPr>
          <a:xfrm>
            <a:off x="3319272" y="4078224"/>
            <a:ext cx="5559552" cy="1536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3"/>
          <p:cNvSpPr txBox="1"/>
          <p:nvPr>
            <p:ph type="title"/>
          </p:nvPr>
        </p:nvSpPr>
        <p:spPr>
          <a:xfrm>
            <a:off x="539496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53"/>
          <p:cNvSpPr txBox="1"/>
          <p:nvPr>
            <p:ph idx="1" type="body"/>
          </p:nvPr>
        </p:nvSpPr>
        <p:spPr>
          <a:xfrm>
            <a:off x="1179576" y="1911096"/>
            <a:ext cx="9829800" cy="3859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" name="Google Shape;231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3" name="Google Shape;233;p53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53"/>
          <p:cNvSpPr/>
          <p:nvPr/>
        </p:nvSpPr>
        <p:spPr>
          <a:xfrm flipH="1">
            <a:off x="123536" y="5717905"/>
            <a:ext cx="1771609" cy="1140095"/>
          </a:xfrm>
          <a:custGeom>
            <a:rect b="b" l="l" r="r" t="t"/>
            <a:pathLst>
              <a:path extrusionOk="0" h="1140095" w="1771609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9" name="Google Shape;239;p54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54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54"/>
          <p:cNvSpPr txBox="1"/>
          <p:nvPr>
            <p:ph idx="1" type="body"/>
          </p:nvPr>
        </p:nvSpPr>
        <p:spPr>
          <a:xfrm>
            <a:off x="838200" y="1911096"/>
            <a:ext cx="10515600" cy="3859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 with picture">
  <p:cSld name="Quote slide with picture">
    <p:bg>
      <p:bgPr>
        <a:solidFill>
          <a:schemeClr val="dk1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5"/>
          <p:cNvSpPr/>
          <p:nvPr>
            <p:ph idx="2" type="pic"/>
          </p:nvPr>
        </p:nvSpPr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44" name="Google Shape;244;p55"/>
          <p:cNvSpPr txBox="1"/>
          <p:nvPr>
            <p:ph type="title"/>
          </p:nvPr>
        </p:nvSpPr>
        <p:spPr>
          <a:xfrm>
            <a:off x="3111500" y="370600"/>
            <a:ext cx="5923842" cy="5923842"/>
          </a:xfrm>
          <a:prstGeom prst="rect">
            <a:avLst/>
          </a:prstGeom>
          <a:solidFill>
            <a:schemeClr val="lt1">
              <a:alpha val="94901"/>
            </a:schemeClr>
          </a:solidFill>
          <a:ln>
            <a:noFill/>
          </a:ln>
        </p:spPr>
        <p:txBody>
          <a:bodyPr anchorCtr="0" anchor="b" bIns="2331700" lIns="457200" spcFirstLastPara="1" rIns="45720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55"/>
          <p:cNvSpPr txBox="1"/>
          <p:nvPr>
            <p:ph idx="1" type="body"/>
          </p:nvPr>
        </p:nvSpPr>
        <p:spPr>
          <a:xfrm>
            <a:off x="3575304" y="4379976"/>
            <a:ext cx="5038344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6" name="Google Shape;246;p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5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1" name="Google Shape;251;p5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2" name="Google Shape;252;p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4" name="Google Shape;254;p56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56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5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59" name="Google Shape;259;p5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" name="Google Shape;260;p5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1" name="Google Shape;261;p5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" name="Google Shape;262;p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4" name="Google Shape;264;p57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57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3 column">
  <p:cSld name="Comparison 3 column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58"/>
          <p:cNvSpPr txBox="1"/>
          <p:nvPr>
            <p:ph idx="1" type="body"/>
          </p:nvPr>
        </p:nvSpPr>
        <p:spPr>
          <a:xfrm>
            <a:off x="839788" y="1681163"/>
            <a:ext cx="32918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9" name="Google Shape;269;p58"/>
          <p:cNvSpPr txBox="1"/>
          <p:nvPr>
            <p:ph idx="2" type="body"/>
          </p:nvPr>
        </p:nvSpPr>
        <p:spPr>
          <a:xfrm>
            <a:off x="839788" y="2505075"/>
            <a:ext cx="32918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" name="Google Shape;270;p58"/>
          <p:cNvSpPr txBox="1"/>
          <p:nvPr>
            <p:ph idx="3" type="body"/>
          </p:nvPr>
        </p:nvSpPr>
        <p:spPr>
          <a:xfrm>
            <a:off x="4453128" y="1681163"/>
            <a:ext cx="32918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1" name="Google Shape;271;p58"/>
          <p:cNvSpPr txBox="1"/>
          <p:nvPr>
            <p:ph idx="4" type="body"/>
          </p:nvPr>
        </p:nvSpPr>
        <p:spPr>
          <a:xfrm>
            <a:off x="4453128" y="2505075"/>
            <a:ext cx="32918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" name="Google Shape;272;p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5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4" name="Google Shape;274;p58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58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58"/>
          <p:cNvSpPr txBox="1"/>
          <p:nvPr>
            <p:ph idx="5" type="body"/>
          </p:nvPr>
        </p:nvSpPr>
        <p:spPr>
          <a:xfrm>
            <a:off x="8065008" y="1681163"/>
            <a:ext cx="32918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7" name="Google Shape;277;p58"/>
          <p:cNvSpPr txBox="1"/>
          <p:nvPr>
            <p:ph idx="6" type="body"/>
          </p:nvPr>
        </p:nvSpPr>
        <p:spPr>
          <a:xfrm>
            <a:off x="8065008" y="2505075"/>
            <a:ext cx="32918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5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1" name="Google Shape;281;p59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59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6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6" name="Google Shape;286;p60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60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6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6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92" name="Google Shape;292;p6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93" name="Google Shape;293;p6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6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5" name="Google Shape;295;p61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61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Title and Content" type="obj">
  <p:cSld name="OBJEC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4"/>
          <p:cNvSpPr txBox="1"/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sz="48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4"/>
          <p:cNvSpPr txBox="1"/>
          <p:nvPr>
            <p:ph idx="1" type="body"/>
          </p:nvPr>
        </p:nvSpPr>
        <p:spPr>
          <a:xfrm>
            <a:off x="1167491" y="2526318"/>
            <a:ext cx="3218688" cy="2828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34"/>
          <p:cNvSpPr/>
          <p:nvPr/>
        </p:nvSpPr>
        <p:spPr>
          <a:xfrm rot="5400000">
            <a:off x="8580896" y="0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4"/>
          <p:cNvSpPr/>
          <p:nvPr/>
        </p:nvSpPr>
        <p:spPr>
          <a:xfrm>
            <a:off x="-2364" y="3246896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4"/>
          <p:cNvSpPr/>
          <p:nvPr/>
        </p:nvSpPr>
        <p:spPr>
          <a:xfrm flipH="1" rot="5400000">
            <a:off x="11258144" y="5924144"/>
            <a:ext cx="933856" cy="933856"/>
          </a:xfrm>
          <a:custGeom>
            <a:rect b="b" l="l" r="r" t="t"/>
            <a:pathLst>
              <a:path extrusionOk="0" h="862693" w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" name="Google Shape;41;p34"/>
          <p:cNvGrpSpPr/>
          <p:nvPr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42" name="Google Shape;42;p34"/>
            <p:cNvSpPr/>
            <p:nvPr/>
          </p:nvSpPr>
          <p:spPr>
            <a:xfrm rot="-5400000">
              <a:off x="8223822" y="5333433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34"/>
            <p:cNvSpPr/>
            <p:nvPr/>
          </p:nvSpPr>
          <p:spPr>
            <a:xfrm flipH="1" rot="5400000">
              <a:off x="7056329" y="5333433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44;p34"/>
          <p:cNvSpPr txBox="1"/>
          <p:nvPr>
            <p:ph idx="2" type="body"/>
          </p:nvPr>
        </p:nvSpPr>
        <p:spPr>
          <a:xfrm>
            <a:off x="4683787" y="2526318"/>
            <a:ext cx="3173279" cy="2828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34"/>
          <p:cNvSpPr txBox="1"/>
          <p:nvPr>
            <p:ph idx="3" type="body"/>
          </p:nvPr>
        </p:nvSpPr>
        <p:spPr>
          <a:xfrm>
            <a:off x="1167493" y="2003804"/>
            <a:ext cx="3173278" cy="522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4"/>
          <p:cNvSpPr txBox="1"/>
          <p:nvPr>
            <p:ph idx="4" type="body"/>
          </p:nvPr>
        </p:nvSpPr>
        <p:spPr>
          <a:xfrm>
            <a:off x="4683788" y="2003804"/>
            <a:ext cx="3173278" cy="522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34"/>
          <p:cNvSpPr txBox="1"/>
          <p:nvPr>
            <p:ph idx="5" type="body"/>
          </p:nvPr>
        </p:nvSpPr>
        <p:spPr>
          <a:xfrm>
            <a:off x="8200082" y="2526318"/>
            <a:ext cx="3173279" cy="2828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4"/>
          <p:cNvSpPr txBox="1"/>
          <p:nvPr>
            <p:ph idx="6" type="body"/>
          </p:nvPr>
        </p:nvSpPr>
        <p:spPr>
          <a:xfrm>
            <a:off x="8200083" y="2003804"/>
            <a:ext cx="3173278" cy="522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34"/>
          <p:cNvSpPr txBox="1"/>
          <p:nvPr>
            <p:ph idx="12" type="sldNum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6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9" name="Google Shape;299;p6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00" name="Google Shape;300;p6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01" name="Google Shape;301;p6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6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3" name="Google Shape;303;p62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62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5"/>
          <p:cNvSpPr/>
          <p:nvPr/>
        </p:nvSpPr>
        <p:spPr>
          <a:xfrm>
            <a:off x="0" y="2285998"/>
            <a:ext cx="12208822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5"/>
          <p:cNvSpPr/>
          <p:nvPr/>
        </p:nvSpPr>
        <p:spPr>
          <a:xfrm flipH="1">
            <a:off x="8597718" y="3246896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5"/>
          <p:cNvSpPr/>
          <p:nvPr/>
        </p:nvSpPr>
        <p:spPr>
          <a:xfrm>
            <a:off x="1" y="0"/>
            <a:ext cx="933856" cy="933856"/>
          </a:xfrm>
          <a:custGeom>
            <a:rect b="b" l="l" r="r" t="t"/>
            <a:pathLst>
              <a:path extrusionOk="0" h="862693" w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35"/>
          <p:cNvSpPr/>
          <p:nvPr/>
        </p:nvSpPr>
        <p:spPr>
          <a:xfrm rot="-5400000">
            <a:off x="10344100" y="438098"/>
            <a:ext cx="2285999" cy="1409801"/>
          </a:xfrm>
          <a:custGeom>
            <a:rect b="b" l="l" r="r" t="t"/>
            <a:pathLst>
              <a:path extrusionOk="0" h="1167493" w="1881641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5"/>
          <p:cNvSpPr txBox="1"/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sz="48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5"/>
          <p:cNvSpPr txBox="1"/>
          <p:nvPr>
            <p:ph idx="1" type="body"/>
          </p:nvPr>
        </p:nvSpPr>
        <p:spPr>
          <a:xfrm>
            <a:off x="1167492" y="2653167"/>
            <a:ext cx="9779183" cy="3436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35"/>
          <p:cNvSpPr txBox="1"/>
          <p:nvPr>
            <p:ph idx="12" type="sldNum"/>
          </p:nvPr>
        </p:nvSpPr>
        <p:spPr>
          <a:xfrm>
            <a:off x="10206318" y="6356350"/>
            <a:ext cx="160468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ole team">
  <p:cSld name="Whole team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/>
          <p:nvPr>
            <p:ph type="title"/>
          </p:nvPr>
        </p:nvSpPr>
        <p:spPr>
          <a:xfrm>
            <a:off x="750430" y="381000"/>
            <a:ext cx="1067814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sz="48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6"/>
          <p:cNvSpPr/>
          <p:nvPr>
            <p:ph idx="2" type="pic"/>
          </p:nvPr>
        </p:nvSpPr>
        <p:spPr>
          <a:xfrm>
            <a:off x="750429" y="2068734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36"/>
          <p:cNvSpPr txBox="1"/>
          <p:nvPr>
            <p:ph idx="1" type="body"/>
          </p:nvPr>
        </p:nvSpPr>
        <p:spPr>
          <a:xfrm>
            <a:off x="750430" y="2994545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36"/>
          <p:cNvSpPr txBox="1"/>
          <p:nvPr>
            <p:ph idx="3" type="body"/>
          </p:nvPr>
        </p:nvSpPr>
        <p:spPr>
          <a:xfrm>
            <a:off x="750429" y="3379791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36"/>
          <p:cNvSpPr/>
          <p:nvPr>
            <p:ph idx="4" type="pic"/>
          </p:nvPr>
        </p:nvSpPr>
        <p:spPr>
          <a:xfrm>
            <a:off x="3549397" y="2068734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6"/>
          <p:cNvSpPr txBox="1"/>
          <p:nvPr>
            <p:ph idx="5" type="body"/>
          </p:nvPr>
        </p:nvSpPr>
        <p:spPr>
          <a:xfrm>
            <a:off x="3549398" y="2994545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36"/>
          <p:cNvSpPr txBox="1"/>
          <p:nvPr>
            <p:ph idx="6" type="body"/>
          </p:nvPr>
        </p:nvSpPr>
        <p:spPr>
          <a:xfrm>
            <a:off x="3549397" y="3379791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36"/>
          <p:cNvSpPr/>
          <p:nvPr>
            <p:ph idx="7" type="pic"/>
          </p:nvPr>
        </p:nvSpPr>
        <p:spPr>
          <a:xfrm>
            <a:off x="6348367" y="2068734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36"/>
          <p:cNvSpPr txBox="1"/>
          <p:nvPr>
            <p:ph idx="8" type="body"/>
          </p:nvPr>
        </p:nvSpPr>
        <p:spPr>
          <a:xfrm>
            <a:off x="6348368" y="2994545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36"/>
          <p:cNvSpPr txBox="1"/>
          <p:nvPr>
            <p:ph idx="9" type="body"/>
          </p:nvPr>
        </p:nvSpPr>
        <p:spPr>
          <a:xfrm>
            <a:off x="6348367" y="3379791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36"/>
          <p:cNvSpPr/>
          <p:nvPr>
            <p:ph idx="13" type="pic"/>
          </p:nvPr>
        </p:nvSpPr>
        <p:spPr>
          <a:xfrm>
            <a:off x="9147335" y="2068734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36"/>
          <p:cNvSpPr txBox="1"/>
          <p:nvPr>
            <p:ph idx="14" type="body"/>
          </p:nvPr>
        </p:nvSpPr>
        <p:spPr>
          <a:xfrm>
            <a:off x="9147336" y="2994545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6"/>
          <p:cNvSpPr txBox="1"/>
          <p:nvPr>
            <p:ph idx="15" type="body"/>
          </p:nvPr>
        </p:nvSpPr>
        <p:spPr>
          <a:xfrm>
            <a:off x="9147335" y="3379791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36"/>
          <p:cNvSpPr/>
          <p:nvPr>
            <p:ph idx="16" type="pic"/>
          </p:nvPr>
        </p:nvSpPr>
        <p:spPr>
          <a:xfrm>
            <a:off x="750429" y="4118551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36"/>
          <p:cNvSpPr txBox="1"/>
          <p:nvPr>
            <p:ph idx="17" type="body"/>
          </p:nvPr>
        </p:nvSpPr>
        <p:spPr>
          <a:xfrm>
            <a:off x="750430" y="5044362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36"/>
          <p:cNvSpPr txBox="1"/>
          <p:nvPr>
            <p:ph idx="18" type="body"/>
          </p:nvPr>
        </p:nvSpPr>
        <p:spPr>
          <a:xfrm>
            <a:off x="750429" y="5429608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6"/>
          <p:cNvSpPr/>
          <p:nvPr>
            <p:ph idx="19" type="pic"/>
          </p:nvPr>
        </p:nvSpPr>
        <p:spPr>
          <a:xfrm>
            <a:off x="3549397" y="4118551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36"/>
          <p:cNvSpPr txBox="1"/>
          <p:nvPr>
            <p:ph idx="20" type="body"/>
          </p:nvPr>
        </p:nvSpPr>
        <p:spPr>
          <a:xfrm>
            <a:off x="3549398" y="5044362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6"/>
          <p:cNvSpPr txBox="1"/>
          <p:nvPr>
            <p:ph idx="21" type="body"/>
          </p:nvPr>
        </p:nvSpPr>
        <p:spPr>
          <a:xfrm>
            <a:off x="3549397" y="5429608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36"/>
          <p:cNvSpPr/>
          <p:nvPr>
            <p:ph idx="22" type="pic"/>
          </p:nvPr>
        </p:nvSpPr>
        <p:spPr>
          <a:xfrm>
            <a:off x="6348367" y="4118551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36"/>
          <p:cNvSpPr txBox="1"/>
          <p:nvPr>
            <p:ph idx="23" type="body"/>
          </p:nvPr>
        </p:nvSpPr>
        <p:spPr>
          <a:xfrm>
            <a:off x="6348368" y="5044362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36"/>
          <p:cNvSpPr txBox="1"/>
          <p:nvPr>
            <p:ph idx="24" type="body"/>
          </p:nvPr>
        </p:nvSpPr>
        <p:spPr>
          <a:xfrm>
            <a:off x="6348367" y="5429608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6"/>
          <p:cNvSpPr/>
          <p:nvPr>
            <p:ph idx="25" type="pic"/>
          </p:nvPr>
        </p:nvSpPr>
        <p:spPr>
          <a:xfrm>
            <a:off x="9147335" y="4118551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36"/>
          <p:cNvSpPr txBox="1"/>
          <p:nvPr>
            <p:ph idx="26" type="body"/>
          </p:nvPr>
        </p:nvSpPr>
        <p:spPr>
          <a:xfrm>
            <a:off x="9147336" y="5044362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36"/>
          <p:cNvSpPr txBox="1"/>
          <p:nvPr>
            <p:ph idx="27" type="body"/>
          </p:nvPr>
        </p:nvSpPr>
        <p:spPr>
          <a:xfrm>
            <a:off x="9147335" y="5429608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36"/>
          <p:cNvSpPr txBox="1"/>
          <p:nvPr>
            <p:ph idx="12" type="sldNum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">
  <p:cSld name="Section title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7"/>
          <p:cNvSpPr/>
          <p:nvPr/>
        </p:nvSpPr>
        <p:spPr>
          <a:xfrm>
            <a:off x="0" y="0"/>
            <a:ext cx="8025490" cy="6858000"/>
          </a:xfrm>
          <a:custGeom>
            <a:rect b="b" l="l" r="r" t="t"/>
            <a:pathLst>
              <a:path extrusionOk="0" h="6858000" w="802549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7"/>
          <p:cNvSpPr txBox="1"/>
          <p:nvPr>
            <p:ph type="ctrTitle"/>
          </p:nvPr>
        </p:nvSpPr>
        <p:spPr>
          <a:xfrm>
            <a:off x="1167494" y="1059400"/>
            <a:ext cx="6245912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b="1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7"/>
          <p:cNvSpPr txBox="1"/>
          <p:nvPr>
            <p:ph idx="1" type="subTitle"/>
          </p:nvPr>
        </p:nvSpPr>
        <p:spPr>
          <a:xfrm>
            <a:off x="1167494" y="3539075"/>
            <a:ext cx="6245912" cy="1406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grpSp>
        <p:nvGrpSpPr>
          <p:cNvPr id="89" name="Google Shape;89;p37"/>
          <p:cNvGrpSpPr/>
          <p:nvPr/>
        </p:nvGrpSpPr>
        <p:grpSpPr>
          <a:xfrm rot="-54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90" name="Google Shape;90;p37"/>
            <p:cNvSpPr/>
            <p:nvPr/>
          </p:nvSpPr>
          <p:spPr>
            <a:xfrm rot="-5400000">
              <a:off x="10667433" y="370908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7"/>
            <p:cNvSpPr/>
            <p:nvPr/>
          </p:nvSpPr>
          <p:spPr>
            <a:xfrm flipH="1" rot="5400000">
              <a:off x="9499940" y="370908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" name="Google Shape;92;p37"/>
          <p:cNvSpPr/>
          <p:nvPr/>
        </p:nvSpPr>
        <p:spPr>
          <a:xfrm flipH="1">
            <a:off x="8580896" y="1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7"/>
          <p:cNvSpPr/>
          <p:nvPr/>
        </p:nvSpPr>
        <p:spPr>
          <a:xfrm flipH="1">
            <a:off x="8580896" y="3246896"/>
            <a:ext cx="3611104" cy="3611104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8"/>
          <p:cNvSpPr/>
          <p:nvPr/>
        </p:nvSpPr>
        <p:spPr>
          <a:xfrm>
            <a:off x="1" y="0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FCF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6" name="Google Shape;96;p38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FCF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7" name="Google Shape;97;p38"/>
          <p:cNvSpPr txBox="1"/>
          <p:nvPr>
            <p:ph idx="12" type="sldNum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>
  <p:cSld name="End Slide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9"/>
          <p:cNvSpPr txBox="1"/>
          <p:nvPr>
            <p:ph type="ctrTitle"/>
          </p:nvPr>
        </p:nvSpPr>
        <p:spPr>
          <a:xfrm>
            <a:off x="1167494" y="1122363"/>
            <a:ext cx="6220278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1" sz="60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9"/>
          <p:cNvSpPr txBox="1"/>
          <p:nvPr>
            <p:ph idx="1" type="subTitle"/>
          </p:nvPr>
        </p:nvSpPr>
        <p:spPr>
          <a:xfrm>
            <a:off x="1167493" y="3602038"/>
            <a:ext cx="6220277" cy="2247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01" name="Google Shape;101;p39"/>
          <p:cNvSpPr/>
          <p:nvPr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" name="Google Shape;102;p39"/>
          <p:cNvGrpSpPr/>
          <p:nvPr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03" name="Google Shape;103;p39"/>
            <p:cNvSpPr/>
            <p:nvPr/>
          </p:nvSpPr>
          <p:spPr>
            <a:xfrm rot="-5400000">
              <a:off x="10667433" y="370908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39"/>
            <p:cNvSpPr/>
            <p:nvPr/>
          </p:nvSpPr>
          <p:spPr>
            <a:xfrm flipH="1" rot="5400000">
              <a:off x="9499940" y="370908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" name="Google Shape;105;p39"/>
          <p:cNvSpPr/>
          <p:nvPr/>
        </p:nvSpPr>
        <p:spPr>
          <a:xfrm>
            <a:off x="0" y="-1"/>
            <a:ext cx="1167493" cy="1167493"/>
          </a:xfrm>
          <a:custGeom>
            <a:rect b="b" l="l" r="r" t="t"/>
            <a:pathLst>
              <a:path extrusionOk="0" h="862693" w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9"/>
          <p:cNvSpPr/>
          <p:nvPr/>
        </p:nvSpPr>
        <p:spPr>
          <a:xfrm>
            <a:off x="10228214" y="-1"/>
            <a:ext cx="1963787" cy="3178856"/>
          </a:xfrm>
          <a:custGeom>
            <a:rect b="b" l="l" r="r" t="t"/>
            <a:pathLst>
              <a:path extrusionOk="0" h="3178856" w="1963787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">
  <p:cSld name="Team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0"/>
          <p:cNvSpPr/>
          <p:nvPr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40"/>
          <p:cNvSpPr txBox="1"/>
          <p:nvPr>
            <p:ph type="title"/>
          </p:nvPr>
        </p:nvSpPr>
        <p:spPr>
          <a:xfrm>
            <a:off x="750430" y="381000"/>
            <a:ext cx="840162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sz="48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40"/>
          <p:cNvSpPr/>
          <p:nvPr>
            <p:ph idx="2" type="pic"/>
          </p:nvPr>
        </p:nvSpPr>
        <p:spPr>
          <a:xfrm>
            <a:off x="750429" y="2227758"/>
            <a:ext cx="1200374" cy="1201242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40"/>
          <p:cNvSpPr txBox="1"/>
          <p:nvPr>
            <p:ph idx="1" type="body"/>
          </p:nvPr>
        </p:nvSpPr>
        <p:spPr>
          <a:xfrm>
            <a:off x="2123351" y="2426400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40"/>
          <p:cNvSpPr txBox="1"/>
          <p:nvPr>
            <p:ph idx="3" type="body"/>
          </p:nvPr>
        </p:nvSpPr>
        <p:spPr>
          <a:xfrm>
            <a:off x="2123350" y="2811646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40"/>
          <p:cNvSpPr/>
          <p:nvPr>
            <p:ph idx="4" type="pic"/>
          </p:nvPr>
        </p:nvSpPr>
        <p:spPr>
          <a:xfrm>
            <a:off x="5495813" y="2227758"/>
            <a:ext cx="1200374" cy="1201242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40"/>
          <p:cNvSpPr txBox="1"/>
          <p:nvPr>
            <p:ph idx="5" type="body"/>
          </p:nvPr>
        </p:nvSpPr>
        <p:spPr>
          <a:xfrm>
            <a:off x="6870817" y="2422565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40"/>
          <p:cNvSpPr txBox="1"/>
          <p:nvPr>
            <p:ph idx="6" type="body"/>
          </p:nvPr>
        </p:nvSpPr>
        <p:spPr>
          <a:xfrm>
            <a:off x="6870816" y="2807811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40"/>
          <p:cNvSpPr/>
          <p:nvPr>
            <p:ph idx="7" type="pic"/>
          </p:nvPr>
        </p:nvSpPr>
        <p:spPr>
          <a:xfrm>
            <a:off x="750429" y="4254273"/>
            <a:ext cx="1200374" cy="1201242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40"/>
          <p:cNvSpPr txBox="1"/>
          <p:nvPr>
            <p:ph idx="8" type="body"/>
          </p:nvPr>
        </p:nvSpPr>
        <p:spPr>
          <a:xfrm>
            <a:off x="2123351" y="4498793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40"/>
          <p:cNvSpPr txBox="1"/>
          <p:nvPr>
            <p:ph idx="9" type="body"/>
          </p:nvPr>
        </p:nvSpPr>
        <p:spPr>
          <a:xfrm>
            <a:off x="2123350" y="4884039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40"/>
          <p:cNvSpPr/>
          <p:nvPr>
            <p:ph idx="13" type="pic"/>
          </p:nvPr>
        </p:nvSpPr>
        <p:spPr>
          <a:xfrm>
            <a:off x="5495813" y="4254273"/>
            <a:ext cx="1200374" cy="1201242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40"/>
          <p:cNvSpPr txBox="1"/>
          <p:nvPr>
            <p:ph idx="14" type="body"/>
          </p:nvPr>
        </p:nvSpPr>
        <p:spPr>
          <a:xfrm>
            <a:off x="6870817" y="4498793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40"/>
          <p:cNvSpPr txBox="1"/>
          <p:nvPr>
            <p:ph idx="15" type="body"/>
          </p:nvPr>
        </p:nvSpPr>
        <p:spPr>
          <a:xfrm>
            <a:off x="6870816" y="4884039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40"/>
          <p:cNvSpPr txBox="1"/>
          <p:nvPr>
            <p:ph idx="12" type="sldNum"/>
          </p:nvPr>
        </p:nvSpPr>
        <p:spPr>
          <a:xfrm>
            <a:off x="8332334" y="6356350"/>
            <a:ext cx="11674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40"/>
          <p:cNvSpPr/>
          <p:nvPr/>
        </p:nvSpPr>
        <p:spPr>
          <a:xfrm flipH="1" rot="5400000">
            <a:off x="9499940" y="355410"/>
            <a:ext cx="1881641" cy="1167493"/>
          </a:xfrm>
          <a:custGeom>
            <a:rect b="b" l="l" r="r" t="t"/>
            <a:pathLst>
              <a:path extrusionOk="0" h="1167493" w="1881641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0"/>
          <p:cNvSpPr/>
          <p:nvPr/>
        </p:nvSpPr>
        <p:spPr>
          <a:xfrm flipH="1">
            <a:off x="10866436" y="1879977"/>
            <a:ext cx="1325563" cy="1325563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40"/>
          <p:cNvSpPr/>
          <p:nvPr/>
        </p:nvSpPr>
        <p:spPr>
          <a:xfrm>
            <a:off x="11024507" y="-1664"/>
            <a:ext cx="1167494" cy="1881641"/>
          </a:xfrm>
          <a:custGeom>
            <a:rect b="b" l="l" r="r" t="t"/>
            <a:pathLst>
              <a:path extrusionOk="0" h="1881641" w="1167494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0"/>
          <p:cNvSpPr/>
          <p:nvPr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0"/>
          <p:cNvSpPr/>
          <p:nvPr/>
        </p:nvSpPr>
        <p:spPr>
          <a:xfrm flipH="1" rot="-5400000">
            <a:off x="10667432" y="5333432"/>
            <a:ext cx="1881641" cy="1167493"/>
          </a:xfrm>
          <a:custGeom>
            <a:rect b="b" l="l" r="r" t="t"/>
            <a:pathLst>
              <a:path extrusionOk="0" h="1167493" w="1881641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40"/>
          <p:cNvSpPr/>
          <p:nvPr/>
        </p:nvSpPr>
        <p:spPr>
          <a:xfrm flipH="1" rot="10800000">
            <a:off x="9857012" y="3651505"/>
            <a:ext cx="1325563" cy="1325563"/>
          </a:xfrm>
          <a:custGeom>
            <a:rect b="b" l="l" r="r" t="t"/>
            <a:pathLst>
              <a:path extrusionOk="0" h="1167493" w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40"/>
          <p:cNvSpPr/>
          <p:nvPr/>
        </p:nvSpPr>
        <p:spPr>
          <a:xfrm rot="10800000">
            <a:off x="9857013" y="4976359"/>
            <a:ext cx="1167494" cy="1881641"/>
          </a:xfrm>
          <a:custGeom>
            <a:rect b="b" l="l" r="r" t="t"/>
            <a:pathLst>
              <a:path extrusionOk="0" h="1881641" w="1167494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/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1"/>
          <p:cNvSpPr txBox="1"/>
          <p:nvPr>
            <p:ph idx="1" type="body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31"/>
          <p:cNvSpPr txBox="1"/>
          <p:nvPr>
            <p:ph idx="12" type="sldNum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  <a:defRPr b="0" i="0" sz="4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0" name="Google Shape;170;p4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71" name="Google Shape;171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72" name="Google Shape;172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73" name="Google Shape;173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jpg"/><Relationship Id="rId4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"/>
          <p:cNvSpPr txBox="1"/>
          <p:nvPr>
            <p:ph type="ctrTitle"/>
          </p:nvPr>
        </p:nvSpPr>
        <p:spPr>
          <a:xfrm>
            <a:off x="445601" y="234725"/>
            <a:ext cx="789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6300">
                <a:latin typeface="Arial Black"/>
                <a:ea typeface="Arial Black"/>
                <a:cs typeface="Arial Black"/>
                <a:sym typeface="Arial Black"/>
              </a:rPr>
              <a:t>45 Day Check-in</a:t>
            </a:r>
            <a:endParaRPr sz="63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10" name="Google Shape;310;p1"/>
          <p:cNvSpPr txBox="1"/>
          <p:nvPr>
            <p:ph idx="1" type="subTitle"/>
          </p:nvPr>
        </p:nvSpPr>
        <p:spPr>
          <a:xfrm>
            <a:off x="505518" y="2550225"/>
            <a:ext cx="95004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4200">
                <a:latin typeface="Great Vibes"/>
                <a:ea typeface="Great Vibes"/>
                <a:cs typeface="Great Vibes"/>
                <a:sym typeface="Great Vibes"/>
              </a:rPr>
              <a:t>GO Team Meeting #3</a:t>
            </a:r>
            <a:endParaRPr sz="4200">
              <a:latin typeface="Great Vibes"/>
              <a:ea typeface="Great Vibes"/>
              <a:cs typeface="Great Vibes"/>
              <a:sym typeface="Great Vibe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4200">
                <a:latin typeface="Great Vibes"/>
                <a:ea typeface="Great Vibes"/>
                <a:cs typeface="Great Vibes"/>
                <a:sym typeface="Great Vibes"/>
              </a:rPr>
              <a:t>Tonetta Green, Principal</a:t>
            </a:r>
            <a:endParaRPr sz="4200">
              <a:latin typeface="Great Vibes"/>
              <a:ea typeface="Great Vibes"/>
              <a:cs typeface="Great Vibes"/>
              <a:sym typeface="Great Vibe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4200">
                <a:latin typeface="Great Vibes"/>
                <a:ea typeface="Great Vibes"/>
                <a:cs typeface="Great Vibes"/>
                <a:sym typeface="Great Vibes"/>
              </a:rPr>
              <a:t>Herman J. Russell West End Academy</a:t>
            </a:r>
            <a:endParaRPr sz="4200">
              <a:latin typeface="Great Vibes"/>
              <a:ea typeface="Great Vibes"/>
              <a:cs typeface="Great Vibes"/>
              <a:sym typeface="Great Vibes"/>
            </a:endParaRPr>
          </a:p>
        </p:txBody>
      </p:sp>
      <p:pic>
        <p:nvPicPr>
          <p:cNvPr id="311" name="Google Shape;31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825" y="0"/>
            <a:ext cx="8301773" cy="207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7108" y="45720"/>
            <a:ext cx="9129932" cy="6847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1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hart&#10;&#10;Description automatically generated with low confidence" id="405" name="Google Shape;405;p11"/>
          <p:cNvPicPr preferRelativeResize="0"/>
          <p:nvPr/>
        </p:nvPicPr>
        <p:blipFill rotWithShape="1">
          <a:blip r:embed="rId3">
            <a:alphaModFix/>
          </a:blip>
          <a:srcRect b="25014" l="0" r="0" t="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able&#10;&#10;Description automatically generated" id="410" name="Google Shape;410;p12"/>
          <p:cNvPicPr preferRelativeResize="0"/>
          <p:nvPr/>
        </p:nvPicPr>
        <p:blipFill rotWithShape="1">
          <a:blip r:embed="rId3">
            <a:alphaModFix/>
          </a:blip>
          <a:srcRect b="23324" l="0" r="0" t="1675"/>
          <a:stretch/>
        </p:blipFill>
        <p:spPr>
          <a:xfrm>
            <a:off x="20" y="10"/>
            <a:ext cx="12004410" cy="6752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3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xt&#10;&#10;Description automatically generated with low confidence" id="416" name="Google Shape;416;p13"/>
          <p:cNvPicPr preferRelativeResize="0"/>
          <p:nvPr/>
        </p:nvPicPr>
        <p:blipFill rotWithShape="1">
          <a:blip r:embed="rId3">
            <a:alphaModFix/>
          </a:blip>
          <a:srcRect b="25014" l="0" r="0" t="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imeline&#10;&#10;Description automatically generated with medium confidence" id="421" name="Google Shape;421;p14"/>
          <p:cNvPicPr preferRelativeResize="0"/>
          <p:nvPr/>
        </p:nvPicPr>
        <p:blipFill rotWithShape="1">
          <a:blip r:embed="rId3">
            <a:alphaModFix/>
          </a:blip>
          <a:srcRect b="2500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text, application, email&#10;&#10;Description automatically generated" id="426" name="Google Shape;426;p15"/>
          <p:cNvPicPr preferRelativeResize="0"/>
          <p:nvPr/>
        </p:nvPicPr>
        <p:blipFill rotWithShape="1">
          <a:blip r:embed="rId3">
            <a:alphaModFix/>
          </a:blip>
          <a:srcRect b="21262" l="0" r="0" t="3738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art&#10;&#10;Description automatically generated with medium confidence" id="431" name="Google Shape;431;p16"/>
          <p:cNvPicPr preferRelativeResize="0"/>
          <p:nvPr/>
        </p:nvPicPr>
        <p:blipFill rotWithShape="1">
          <a:blip r:embed="rId3">
            <a:alphaModFix/>
          </a:blip>
          <a:srcRect b="2500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7"/>
          <p:cNvSpPr txBox="1"/>
          <p:nvPr>
            <p:ph type="ctrTitle"/>
          </p:nvPr>
        </p:nvSpPr>
        <p:spPr>
          <a:xfrm>
            <a:off x="928212" y="2235200"/>
            <a:ext cx="6245912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/>
              <a:t>Strategic Plan Progress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8"/>
          <p:cNvSpPr txBox="1"/>
          <p:nvPr/>
        </p:nvSpPr>
        <p:spPr>
          <a:xfrm>
            <a:off x="337220" y="1993766"/>
            <a:ext cx="1620520" cy="3513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483870" lvl="0" marL="495934" marR="5080" rtl="0" algn="l"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1100"/>
              <a:buFont typeface="Cambria"/>
              <a:buNone/>
            </a:pPr>
            <a:r>
              <a:rPr b="1" i="1" lang="en-US" sz="1100">
                <a:solidFill>
                  <a:srgbClr val="151515"/>
                </a:solidFill>
                <a:latin typeface="Cambria"/>
                <a:ea typeface="Cambria"/>
                <a:cs typeface="Cambria"/>
                <a:sym typeface="Cambria"/>
              </a:rPr>
              <a:t>APS Strategic Priorities &amp;  Initiatives</a:t>
            </a:r>
            <a:endParaRPr sz="1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2" name="Google Shape;442;p18"/>
          <p:cNvSpPr txBox="1"/>
          <p:nvPr/>
        </p:nvSpPr>
        <p:spPr>
          <a:xfrm>
            <a:off x="5991502" y="2138838"/>
            <a:ext cx="5988424" cy="2355773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anchorCtr="0" anchor="t" bIns="0" lIns="0" spcFirstLastPara="1" rIns="0" wrap="square" tIns="39350">
            <a:spAutoFit/>
          </a:bodyPr>
          <a:lstStyle/>
          <a:p>
            <a:pPr indent="0" lvl="0" marL="9271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mbria"/>
              <a:buNone/>
            </a:pPr>
            <a:r>
              <a:rPr lang="en-US" sz="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1a. Implement with fidelity APS Instructional Practices and Units of Study with an emphasis on literacy and math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2710" marR="0" rtl="0" algn="l"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mbria"/>
              <a:buNone/>
            </a:pPr>
            <a:r>
              <a:rPr lang="en-US" sz="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1b. Implement Lexile monitoring, vocabulary strategies, daily reading and writing, R.A.C.E. strategy and utilization of components of the writing rubric in all content areas including connections classes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2710" marR="0" rtl="0" algn="l"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mbria"/>
              <a:buNone/>
            </a:pPr>
            <a:r>
              <a:rPr lang="en-US" sz="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1c. Use math manipulatives to move students from the concrete to the representational and abstract 1d. Incorporate a cumulative spiral review of computation skills to re-teach basic math concepts from previous grade levels as well as review on grade level standards.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2710" marR="0" rtl="0" algn="l"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mbria"/>
              <a:buNone/>
            </a:pPr>
            <a:r>
              <a:rPr lang="en-US" sz="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2a. Increase the number of SWD students in the inclusion setting to ensure that the students receive standards based instruction in core content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2710" marR="0" rtl="0" algn="l"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mbria"/>
              <a:buNone/>
            </a:pPr>
            <a:r>
              <a:rPr lang="en-US" sz="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2b. Increase the usage of instructional software to address the reading and math deficits of SWD students according to an individualized learning plan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2710" marR="0" rtl="0" algn="l"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mbria"/>
              <a:buNone/>
            </a:pPr>
            <a:r>
              <a:rPr lang="en-US" sz="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3a. Create a STEM team comprised of the Principal, STEM Teachers-(Math, Science, Literacy and Technology) and Science/Math Instructional Coaches, STEM Support Specialist.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2710" marR="0" rtl="0" algn="l"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mbria"/>
              <a:buNone/>
            </a:pPr>
            <a:r>
              <a:rPr lang="en-US" sz="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3b. Provide on-going professional development for STEM teachers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2710" marR="0" rtl="0" algn="l"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mbria"/>
              <a:buNone/>
            </a:pPr>
            <a:r>
              <a:rPr lang="en-US" sz="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3c. STEM teachers work collaboratively to create and/or develop projects for STEM students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2710" marR="0" rtl="0" algn="l"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mbria"/>
              <a:buNone/>
            </a:pPr>
            <a:r>
              <a:rPr lang="en-US" sz="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3d. STEM students given opportunities to compete in local, district and national STEM competitions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2710" marR="0" rtl="0" algn="l">
              <a:spcBef>
                <a:spcPts val="31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mbria"/>
              <a:buNone/>
            </a:pPr>
            <a:r>
              <a:rPr lang="en-US" sz="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3e. Increase STEM students’ exposure to a unique and explicit curriculum (e.g. advanced academics, agriculture, biotechnology, computer programing engineering, and information technology)</a:t>
            </a:r>
            <a:endParaRPr sz="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3" name="Google Shape;443;p18"/>
          <p:cNvSpPr/>
          <p:nvPr/>
        </p:nvSpPr>
        <p:spPr>
          <a:xfrm>
            <a:off x="5993471" y="4975591"/>
            <a:ext cx="5761280" cy="1423067"/>
          </a:xfrm>
          <a:custGeom>
            <a:rect b="b" l="l" r="r" t="t"/>
            <a:pathLst>
              <a:path extrusionOk="0" h="477520" w="4003675">
                <a:moveTo>
                  <a:pt x="4003547" y="0"/>
                </a:moveTo>
                <a:lnTo>
                  <a:pt x="0" y="0"/>
                </a:lnTo>
                <a:lnTo>
                  <a:pt x="0" y="477011"/>
                </a:lnTo>
                <a:lnTo>
                  <a:pt x="4003547" y="477011"/>
                </a:lnTo>
                <a:lnTo>
                  <a:pt x="4003547" y="0"/>
                </a:lnTo>
                <a:close/>
              </a:path>
            </a:pathLst>
          </a:custGeom>
          <a:solidFill>
            <a:srgbClr val="DDEAF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EB Garamond"/>
              <a:buNone/>
            </a:pPr>
            <a:r>
              <a:rPr lang="en-US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1a. Create a shared responsibility and commitment among staff and HJRWEA stakeholders, to the vision and mission of the school.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EB Garamond"/>
              <a:buNone/>
            </a:pPr>
            <a:r>
              <a:rPr lang="en-US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1b. Create an environment where students and staff are engaged through an understanding and application of their strengths. </a:t>
            </a:r>
            <a:endParaRPr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EB Garamond"/>
              <a:buNone/>
            </a:pPr>
            <a:r>
              <a:rPr lang="en-US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1c. Implement Social and Emotional Learning (SEL) for students and staff to foster an environment of academic success and positive reinforcement (e.g. anti-bullying/cyber bullying forums, character ed., community service) </a:t>
            </a:r>
            <a:endParaRPr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EB Garamond"/>
              <a:buNone/>
            </a:pPr>
            <a:r>
              <a:rPr lang="en-US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1d. Create opportunities for staff to participate in professional development which aligns with our PBIS/SEL initiative (Mindset/ De-escalation Training) </a:t>
            </a:r>
            <a:endParaRPr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EB Garamond"/>
              <a:buNone/>
            </a:pPr>
            <a:r>
              <a:rPr lang="en-US" sz="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1e. Create additional student clubs and organizations that merges with S.T.E.A.M (Science, Technology, Engineering, Arts and Mathematics) and athletics.</a:t>
            </a:r>
            <a:endParaRPr sz="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44" name="Google Shape;444;p18"/>
          <p:cNvSpPr txBox="1"/>
          <p:nvPr/>
        </p:nvSpPr>
        <p:spPr>
          <a:xfrm>
            <a:off x="3921750" y="23240"/>
            <a:ext cx="4245320" cy="2898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1800"/>
              <a:buFont typeface="Cambria"/>
              <a:buNone/>
            </a:pPr>
            <a:r>
              <a:rPr b="1" lang="en-US" sz="1800">
                <a:solidFill>
                  <a:srgbClr val="151515"/>
                </a:solidFill>
                <a:latin typeface="Cambria"/>
                <a:ea typeface="Cambria"/>
                <a:cs typeface="Cambria"/>
                <a:sym typeface="Cambria"/>
              </a:rPr>
              <a:t>Herman J. Russell West End Academy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5" name="Google Shape;445;p18"/>
          <p:cNvSpPr txBox="1"/>
          <p:nvPr/>
        </p:nvSpPr>
        <p:spPr>
          <a:xfrm>
            <a:off x="5394803" y="762876"/>
            <a:ext cx="1116965" cy="1974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1200"/>
              <a:buFont typeface="Cambria"/>
              <a:buNone/>
            </a:pPr>
            <a:r>
              <a:rPr b="1" i="1" lang="en-US" sz="1200">
                <a:solidFill>
                  <a:srgbClr val="151515"/>
                </a:solidFill>
                <a:latin typeface="Cambria"/>
                <a:ea typeface="Cambria"/>
                <a:cs typeface="Cambria"/>
                <a:sym typeface="Cambria"/>
              </a:rPr>
              <a:t>SMART Goals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6" name="Google Shape;446;p18"/>
          <p:cNvSpPr txBox="1"/>
          <p:nvPr/>
        </p:nvSpPr>
        <p:spPr>
          <a:xfrm>
            <a:off x="6328422" y="1955363"/>
            <a:ext cx="1116965" cy="1821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1100"/>
              <a:buFont typeface="Cambria"/>
              <a:buNone/>
            </a:pPr>
            <a:r>
              <a:rPr b="1" i="1" lang="en-US" sz="1100">
                <a:solidFill>
                  <a:srgbClr val="151515"/>
                </a:solidFill>
                <a:latin typeface="Cambria"/>
                <a:ea typeface="Cambria"/>
                <a:cs typeface="Cambria"/>
                <a:sym typeface="Cambria"/>
              </a:rPr>
              <a:t>School Strategies</a:t>
            </a:r>
            <a:endParaRPr sz="1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7" name="Google Shape;447;p18"/>
          <p:cNvSpPr txBox="1"/>
          <p:nvPr/>
        </p:nvSpPr>
        <p:spPr>
          <a:xfrm>
            <a:off x="684833" y="1160182"/>
            <a:ext cx="3349781" cy="615553"/>
          </a:xfrm>
          <a:prstGeom prst="rect">
            <a:avLst/>
          </a:prstGeom>
          <a:noFill/>
          <a:ln cap="flat" cmpd="sng" w="12700">
            <a:solidFill>
              <a:srgbClr val="A4A4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mbria"/>
              <a:buNone/>
            </a:pPr>
            <a:r>
              <a:rPr b="0" i="0" lang="en-US" sz="800" u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By May 2023, we will Increase the percentage of Developing and Above Learners on the GA Milestones ELA EOG by: </a:t>
            </a:r>
            <a:r>
              <a:rPr b="0" i="0" lang="en-US" sz="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​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7475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</a:pPr>
            <a:r>
              <a:rPr b="0" i="0" lang="en-US" sz="800" u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5 percentage points from 43% to 48% Developing+ Learners (6th) </a:t>
            </a:r>
            <a:r>
              <a:rPr b="0" i="0" lang="en-US" sz="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​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7475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</a:pPr>
            <a:r>
              <a:rPr b="0" i="0" lang="en-US" sz="800" u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5 percentage points from 49% to 54% Developing+ Learners (7th) </a:t>
            </a:r>
            <a:r>
              <a:rPr b="0" i="0" lang="en-US" sz="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​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7475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</a:pPr>
            <a:r>
              <a:rPr b="0" i="0" lang="en-US" sz="800" u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5 percentage points from 47% to 53% Developing+ Learners (8th) </a:t>
            </a:r>
            <a:endParaRPr b="0" i="0" sz="8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8" name="Google Shape;448;p18"/>
          <p:cNvSpPr txBox="1"/>
          <p:nvPr/>
        </p:nvSpPr>
        <p:spPr>
          <a:xfrm>
            <a:off x="4273425" y="1165721"/>
            <a:ext cx="3207238" cy="615553"/>
          </a:xfrm>
          <a:prstGeom prst="rect">
            <a:avLst/>
          </a:prstGeom>
          <a:noFill/>
          <a:ln cap="flat" cmpd="sng" w="12700">
            <a:solidFill>
              <a:srgbClr val="A4A4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mbria"/>
              <a:buNone/>
            </a:pPr>
            <a:r>
              <a:rPr b="0" i="0" lang="en-US" sz="800" u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By May 2023, we will Increase the percentage of Developing and Above Learners on the GA Milestones Math EOG by: </a:t>
            </a:r>
            <a:r>
              <a:rPr b="0" i="0" lang="en-US" sz="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​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7475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</a:pPr>
            <a:r>
              <a:rPr b="0" i="0" lang="en-US" sz="800" u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5 percentage points from 26% to 31% Developing+ Learners (6th) </a:t>
            </a:r>
            <a:r>
              <a:rPr b="0" i="0" lang="en-US" sz="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​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7475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</a:pPr>
            <a:r>
              <a:rPr b="0" i="0" lang="en-US" sz="800" u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5 percentage points from 48% to 53% Developing+ Learners (7th) </a:t>
            </a:r>
            <a:r>
              <a:rPr b="0" i="0" lang="en-US" sz="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​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7475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</a:pPr>
            <a:r>
              <a:rPr b="0" i="0" lang="en-US" sz="800" u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5 percentage points from 35% to 40% Developing+ Learners (8th) </a:t>
            </a:r>
            <a:endParaRPr b="0" i="0" sz="8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9" name="Google Shape;449;p18"/>
          <p:cNvSpPr txBox="1"/>
          <p:nvPr/>
        </p:nvSpPr>
        <p:spPr>
          <a:xfrm>
            <a:off x="10341992" y="6637732"/>
            <a:ext cx="187325" cy="1660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mbria"/>
              <a:buNone/>
            </a:pPr>
            <a:r>
              <a:rPr lang="en-US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14</a:t>
            </a:r>
            <a:endParaRPr sz="1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0" name="Google Shape;450;p18"/>
          <p:cNvSpPr txBox="1"/>
          <p:nvPr/>
        </p:nvSpPr>
        <p:spPr>
          <a:xfrm>
            <a:off x="7790366" y="1160410"/>
            <a:ext cx="2396177" cy="646331"/>
          </a:xfrm>
          <a:prstGeom prst="rect">
            <a:avLst/>
          </a:prstGeom>
          <a:noFill/>
          <a:ln cap="flat" cmpd="sng" w="12700">
            <a:solidFill>
              <a:srgbClr val="A4A4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i="0" sz="900" u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894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mbria"/>
              <a:buNone/>
            </a:pPr>
            <a:r>
              <a:rPr i="0" lang="en-US" sz="900" u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Increase ADA from 81% to 85% by May 2023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894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mbria"/>
              <a:buNone/>
            </a:pPr>
            <a:r>
              <a:rPr i="0" lang="en-US" sz="9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​</a:t>
            </a:r>
            <a:endParaRPr sz="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1" name="Google Shape;451;p18"/>
          <p:cNvSpPr txBox="1"/>
          <p:nvPr/>
        </p:nvSpPr>
        <p:spPr>
          <a:xfrm>
            <a:off x="3096885" y="2015305"/>
            <a:ext cx="1649730" cy="1821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1100"/>
              <a:buFont typeface="Cambria"/>
              <a:buNone/>
            </a:pPr>
            <a:r>
              <a:rPr b="1" i="1" lang="en-US" sz="1100">
                <a:solidFill>
                  <a:srgbClr val="151515"/>
                </a:solidFill>
                <a:latin typeface="Cambria"/>
                <a:ea typeface="Cambria"/>
                <a:cs typeface="Cambria"/>
                <a:sym typeface="Cambria"/>
              </a:rPr>
              <a:t>School Strategic Priorities</a:t>
            </a:r>
            <a:endParaRPr sz="1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2" name="Google Shape;452;p18"/>
          <p:cNvSpPr txBox="1"/>
          <p:nvPr/>
        </p:nvSpPr>
        <p:spPr>
          <a:xfrm>
            <a:off x="202918" y="268462"/>
            <a:ext cx="3349782" cy="5668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mbria"/>
              <a:buNone/>
            </a:pPr>
            <a:r>
              <a:rPr b="1" i="1" lang="en-US"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Mission: </a:t>
            </a:r>
            <a:r>
              <a:rPr i="0" lang="en-US"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We, the faculty, staff and community of Herman J. Russell West End Academy are committed to working together relentlessly as we strive to continuously improve student achievement creating a momentous impact where every child's unique gift is nurtured.</a:t>
            </a:r>
            <a:endParaRPr sz="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3" name="Google Shape;453;p18"/>
          <p:cNvSpPr txBox="1"/>
          <p:nvPr/>
        </p:nvSpPr>
        <p:spPr>
          <a:xfrm>
            <a:off x="8462379" y="345312"/>
            <a:ext cx="3433365" cy="4283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mbria"/>
              <a:buNone/>
            </a:pPr>
            <a:r>
              <a:rPr b="1" i="1" lang="en-US"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Vision</a:t>
            </a:r>
            <a:r>
              <a:rPr i="1" lang="en-US"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i="0" lang="en-US"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We envision a professional learning community dedicated and committed to providing the right teaching for our students to get the right learning at the right time. </a:t>
            </a:r>
            <a:endParaRPr sz="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54" name="Google Shape;454;p18"/>
          <p:cNvGrpSpPr/>
          <p:nvPr/>
        </p:nvGrpSpPr>
        <p:grpSpPr>
          <a:xfrm>
            <a:off x="228318" y="2359886"/>
            <a:ext cx="1838325" cy="939165"/>
            <a:chOff x="54101" y="2402585"/>
            <a:chExt cx="1838325" cy="939165"/>
          </a:xfrm>
        </p:grpSpPr>
        <p:sp>
          <p:nvSpPr>
            <p:cNvPr id="455" name="Google Shape;455;p18"/>
            <p:cNvSpPr/>
            <p:nvPr/>
          </p:nvSpPr>
          <p:spPr>
            <a:xfrm>
              <a:off x="54101" y="2402585"/>
              <a:ext cx="1838325" cy="939165"/>
            </a:xfrm>
            <a:custGeom>
              <a:rect b="b" l="l" r="r" t="t"/>
              <a:pathLst>
                <a:path extrusionOk="0" h="939164" w="1838325">
                  <a:moveTo>
                    <a:pt x="1837944" y="0"/>
                  </a:moveTo>
                  <a:lnTo>
                    <a:pt x="0" y="0"/>
                  </a:lnTo>
                  <a:lnTo>
                    <a:pt x="0" y="938784"/>
                  </a:lnTo>
                  <a:lnTo>
                    <a:pt x="1837944" y="938784"/>
                  </a:lnTo>
                  <a:lnTo>
                    <a:pt x="1837944" y="0"/>
                  </a:lnTo>
                  <a:close/>
                </a:path>
              </a:pathLst>
            </a:custGeom>
            <a:solidFill>
              <a:srgbClr val="6A6A6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6" name="Google Shape;456;p18"/>
            <p:cNvSpPr/>
            <p:nvPr/>
          </p:nvSpPr>
          <p:spPr>
            <a:xfrm>
              <a:off x="54101" y="2402585"/>
              <a:ext cx="1838325" cy="939165"/>
            </a:xfrm>
            <a:custGeom>
              <a:rect b="b" l="l" r="r" t="t"/>
              <a:pathLst>
                <a:path extrusionOk="0" h="939164" w="1838325">
                  <a:moveTo>
                    <a:pt x="0" y="938784"/>
                  </a:moveTo>
                  <a:lnTo>
                    <a:pt x="1837944" y="938784"/>
                  </a:lnTo>
                  <a:lnTo>
                    <a:pt x="1837944" y="0"/>
                  </a:lnTo>
                  <a:lnTo>
                    <a:pt x="0" y="0"/>
                  </a:lnTo>
                  <a:lnTo>
                    <a:pt x="0" y="938784"/>
                  </a:lnTo>
                  <a:close/>
                </a:path>
              </a:pathLst>
            </a:custGeom>
            <a:noFill/>
            <a:ln cap="flat" cmpd="sng" w="508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457" name="Google Shape;457;p18"/>
          <p:cNvSpPr txBox="1"/>
          <p:nvPr/>
        </p:nvSpPr>
        <p:spPr>
          <a:xfrm>
            <a:off x="529863" y="2414560"/>
            <a:ext cx="1172210" cy="7982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7145" marR="1079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mbria"/>
              <a:buNone/>
            </a:pPr>
            <a:r>
              <a:rPr b="1" lang="en-US" sz="1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Fostering Academic  Excellence for All  </a:t>
            </a:r>
            <a:r>
              <a:rPr lang="en-US" sz="7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Data</a:t>
            </a:r>
            <a:endParaRPr sz="7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12700" marR="5080" rtl="0" algn="ctr">
              <a:spcBef>
                <a:spcPts val="5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mbria"/>
              <a:buNone/>
            </a:pPr>
            <a:r>
              <a:rPr lang="en-US" sz="7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Curriculum &amp; Instruction  Signature Program</a:t>
            </a:r>
            <a:endParaRPr sz="7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58" name="Google Shape;458;p18"/>
          <p:cNvGrpSpPr/>
          <p:nvPr/>
        </p:nvGrpSpPr>
        <p:grpSpPr>
          <a:xfrm>
            <a:off x="201135" y="4912181"/>
            <a:ext cx="1838325" cy="780415"/>
            <a:chOff x="54101" y="3617214"/>
            <a:chExt cx="1838325" cy="780415"/>
          </a:xfrm>
        </p:grpSpPr>
        <p:sp>
          <p:nvSpPr>
            <p:cNvPr id="459" name="Google Shape;459;p18"/>
            <p:cNvSpPr/>
            <p:nvPr/>
          </p:nvSpPr>
          <p:spPr>
            <a:xfrm>
              <a:off x="54101" y="3617214"/>
              <a:ext cx="1838325" cy="780415"/>
            </a:xfrm>
            <a:custGeom>
              <a:rect b="b" l="l" r="r" t="t"/>
              <a:pathLst>
                <a:path extrusionOk="0" h="780414" w="1838325">
                  <a:moveTo>
                    <a:pt x="1837944" y="0"/>
                  </a:moveTo>
                  <a:lnTo>
                    <a:pt x="0" y="0"/>
                  </a:lnTo>
                  <a:lnTo>
                    <a:pt x="0" y="780288"/>
                  </a:lnTo>
                  <a:lnTo>
                    <a:pt x="1837944" y="780288"/>
                  </a:lnTo>
                  <a:lnTo>
                    <a:pt x="1837944" y="0"/>
                  </a:lnTo>
                  <a:close/>
                </a:path>
              </a:pathLst>
            </a:custGeom>
            <a:solidFill>
              <a:srgbClr val="006EA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0" name="Google Shape;460;p18"/>
            <p:cNvSpPr/>
            <p:nvPr/>
          </p:nvSpPr>
          <p:spPr>
            <a:xfrm>
              <a:off x="54101" y="3617214"/>
              <a:ext cx="1838325" cy="780415"/>
            </a:xfrm>
            <a:custGeom>
              <a:rect b="b" l="l" r="r" t="t"/>
              <a:pathLst>
                <a:path extrusionOk="0" h="780414" w="1838325">
                  <a:moveTo>
                    <a:pt x="0" y="780288"/>
                  </a:moveTo>
                  <a:lnTo>
                    <a:pt x="1837944" y="780288"/>
                  </a:lnTo>
                  <a:lnTo>
                    <a:pt x="1837944" y="0"/>
                  </a:lnTo>
                  <a:lnTo>
                    <a:pt x="0" y="0"/>
                  </a:lnTo>
                  <a:lnTo>
                    <a:pt x="0" y="780288"/>
                  </a:lnTo>
                  <a:close/>
                </a:path>
              </a:pathLst>
            </a:custGeom>
            <a:noFill/>
            <a:ln cap="flat" cmpd="sng" w="508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461" name="Google Shape;461;p18"/>
          <p:cNvSpPr txBox="1"/>
          <p:nvPr/>
        </p:nvSpPr>
        <p:spPr>
          <a:xfrm>
            <a:off x="556374" y="3578068"/>
            <a:ext cx="1321435" cy="5514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28270" lvl="0" marL="140335" marR="508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mbria"/>
              <a:buNone/>
            </a:pPr>
            <a:r>
              <a:rPr b="1" lang="en-US" sz="105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Building a Culture of  Student Support</a:t>
            </a:r>
            <a:endParaRPr sz="10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28270" lvl="0" marL="155575" marR="15875" rtl="0" algn="l">
              <a:spcBef>
                <a:spcPts val="1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mbria"/>
              <a:buNone/>
            </a:pPr>
            <a:r>
              <a:rPr lang="en-US" sz="7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Whole Child &amp; Intervention  Personalized Learning</a:t>
            </a:r>
            <a:endParaRPr sz="7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2" name="Google Shape;462;p18"/>
          <p:cNvSpPr txBox="1"/>
          <p:nvPr/>
        </p:nvSpPr>
        <p:spPr>
          <a:xfrm>
            <a:off x="282157" y="4987737"/>
            <a:ext cx="1729994" cy="5514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25119" lvl="0" marL="337185" marR="508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mbria"/>
              <a:buNone/>
            </a:pPr>
            <a:r>
              <a:rPr b="1" lang="en-US" sz="105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Equipping &amp; Empowering  Leaders &amp; Staff</a:t>
            </a:r>
            <a:endParaRPr sz="10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172084" lvl="0" marL="212090" marR="32384" rtl="0" algn="ctr">
              <a:spcBef>
                <a:spcPts val="1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mbria"/>
              <a:buNone/>
            </a:pPr>
            <a:r>
              <a:rPr lang="en-US" sz="7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Strategic Staff Support  Equitable Resource Allocation</a:t>
            </a:r>
            <a:endParaRPr sz="7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3" name="Google Shape;463;p18"/>
          <p:cNvSpPr txBox="1"/>
          <p:nvPr/>
        </p:nvSpPr>
        <p:spPr>
          <a:xfrm>
            <a:off x="529863" y="5635732"/>
            <a:ext cx="1454150" cy="5514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67640" lvl="0" marL="180340" marR="13652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mbria"/>
              <a:buNone/>
            </a:pPr>
            <a:r>
              <a:rPr b="1" lang="en-US" sz="105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Creating a System of  School Support</a:t>
            </a:r>
            <a:endParaRPr sz="10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3815" marR="0" rtl="0" algn="ctr">
              <a:spcBef>
                <a:spcPts val="1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mbria"/>
              <a:buNone/>
            </a:pPr>
            <a:r>
              <a:rPr lang="en-US" sz="7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Strategic Staff Support</a:t>
            </a:r>
            <a:endParaRPr sz="7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2545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mbria"/>
              <a:buNone/>
            </a:pPr>
            <a:r>
              <a:rPr lang="en-US" sz="7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Equitable Resource Allocation</a:t>
            </a:r>
            <a:endParaRPr sz="7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4" name="Google Shape;464;p18"/>
          <p:cNvSpPr txBox="1"/>
          <p:nvPr/>
        </p:nvSpPr>
        <p:spPr>
          <a:xfrm>
            <a:off x="1801242" y="993470"/>
            <a:ext cx="1116965" cy="1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ctr"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1000"/>
              <a:buFont typeface="Cambria"/>
              <a:buNone/>
            </a:pPr>
            <a:r>
              <a:rPr b="1" lang="en-US" sz="1000">
                <a:solidFill>
                  <a:srgbClr val="151515"/>
                </a:solidFill>
                <a:latin typeface="Cambria"/>
                <a:ea typeface="Cambria"/>
                <a:cs typeface="Cambria"/>
                <a:sym typeface="Cambria"/>
              </a:rPr>
              <a:t>LITERACY</a:t>
            </a:r>
            <a:endParaRPr b="1" sz="1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5" name="Google Shape;465;p18"/>
          <p:cNvSpPr txBox="1"/>
          <p:nvPr/>
        </p:nvSpPr>
        <p:spPr>
          <a:xfrm>
            <a:off x="5318561" y="995332"/>
            <a:ext cx="1116965" cy="1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ctr"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1000"/>
              <a:buFont typeface="Cambria"/>
              <a:buNone/>
            </a:pPr>
            <a:r>
              <a:rPr b="1" lang="en-US" sz="1000">
                <a:solidFill>
                  <a:srgbClr val="151515"/>
                </a:solidFill>
                <a:latin typeface="Cambria"/>
                <a:ea typeface="Cambria"/>
                <a:cs typeface="Cambria"/>
                <a:sym typeface="Cambria"/>
              </a:rPr>
              <a:t>NUMERACY</a:t>
            </a:r>
            <a:endParaRPr b="1" sz="1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6" name="Google Shape;466;p18"/>
          <p:cNvSpPr txBox="1"/>
          <p:nvPr/>
        </p:nvSpPr>
        <p:spPr>
          <a:xfrm>
            <a:off x="7516752" y="1006464"/>
            <a:ext cx="2986799" cy="1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ctr"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1000"/>
              <a:buFont typeface="Cambria"/>
              <a:buNone/>
            </a:pPr>
            <a:r>
              <a:rPr b="1" lang="en-US" sz="1000">
                <a:solidFill>
                  <a:srgbClr val="151515"/>
                </a:solidFill>
                <a:latin typeface="Cambria"/>
                <a:ea typeface="Cambria"/>
                <a:cs typeface="Cambria"/>
                <a:sym typeface="Cambria"/>
              </a:rPr>
              <a:t>WHOLE CHILD &amp; STUDENT SUPPORT</a:t>
            </a:r>
            <a:endParaRPr b="1" sz="1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7" name="Google Shape;467;p18"/>
          <p:cNvSpPr txBox="1"/>
          <p:nvPr/>
        </p:nvSpPr>
        <p:spPr>
          <a:xfrm>
            <a:off x="2209270" y="2322550"/>
            <a:ext cx="3657000" cy="20934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40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mbria"/>
              <a:buAutoNum type="arabicPeriod"/>
            </a:pPr>
            <a:r>
              <a:rPr lang="en-US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Improve student mastery of core content knowledge (ELA/ Literacy, Math, Science &amp; Social Studies) 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mbria"/>
              <a:buAutoNum type="arabicPeriod"/>
            </a:pPr>
            <a:r>
              <a:rPr lang="en-US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Close the Student Achievement Gap with Regular Education Students and Students with Disabilities 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mbria"/>
              <a:buAutoNum type="arabicPeriod"/>
            </a:pPr>
            <a:r>
              <a:rPr lang="en-US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Implement an effective STEM enriched curriculum to drive interdisciplinary and project-based teaching and learning approaches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8"/>
          <p:cNvSpPr txBox="1"/>
          <p:nvPr/>
        </p:nvSpPr>
        <p:spPr>
          <a:xfrm>
            <a:off x="2136964" y="4975645"/>
            <a:ext cx="3657000" cy="14775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667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EB Garamond"/>
              <a:buAutoNum type="arabicPeriod"/>
            </a:pPr>
            <a:r>
              <a:rPr lang="en-US" sz="15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Foster a positive school culture through a collaborative, inclusive, and responsive school culture embracing the diverse communities and stakeholders that comprise the Herman J. Russell West End Academy family</a:t>
            </a:r>
            <a:endParaRPr sz="2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9"/>
          <p:cNvSpPr txBox="1"/>
          <p:nvPr/>
        </p:nvSpPr>
        <p:spPr>
          <a:xfrm>
            <a:off x="404877" y="2196920"/>
            <a:ext cx="1620520" cy="3513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483870" lvl="0" marL="495934" marR="5080" rtl="0" algn="l"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1100"/>
              <a:buFont typeface="Cambria"/>
              <a:buNone/>
            </a:pPr>
            <a:r>
              <a:rPr b="1" i="1" lang="en-US" sz="1100">
                <a:solidFill>
                  <a:srgbClr val="151515"/>
                </a:solidFill>
                <a:latin typeface="Cambria"/>
                <a:ea typeface="Cambria"/>
                <a:cs typeface="Cambria"/>
                <a:sym typeface="Cambria"/>
              </a:rPr>
              <a:t>APS Strategic Priorities &amp;  Initiatives</a:t>
            </a:r>
            <a:endParaRPr sz="1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4" name="Google Shape;474;p19"/>
          <p:cNvSpPr txBox="1"/>
          <p:nvPr/>
        </p:nvSpPr>
        <p:spPr>
          <a:xfrm>
            <a:off x="5954824" y="2583926"/>
            <a:ext cx="5449806" cy="1426031"/>
          </a:xfrm>
          <a:prstGeom prst="rect">
            <a:avLst/>
          </a:prstGeom>
          <a:solidFill>
            <a:srgbClr val="FAE3D3"/>
          </a:solidFill>
          <a:ln>
            <a:noFill/>
          </a:ln>
        </p:spPr>
        <p:txBody>
          <a:bodyPr anchorCtr="0" anchor="t" bIns="0" lIns="0" spcFirstLastPara="1" rIns="0" wrap="square" tIns="40625">
            <a:spAutoFit/>
          </a:bodyPr>
          <a:lstStyle/>
          <a:p>
            <a:pPr indent="0" lvl="0" marL="9271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B Garamond"/>
              <a:buNone/>
            </a:pPr>
            <a:r>
              <a:rPr lang="en-US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1. Provide instructional resources (personnel, time, and technology, and materials) to support teacher efficacy and student achievement through professional learning and monitoring. </a:t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9271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B Garamond"/>
              <a:buNone/>
            </a:pPr>
            <a:r>
              <a:rPr lang="en-US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2. Provide high quality job embedded professional learning regarding Standards Based Instruction, APS Definition of Teacher Excellence and Mathematical Practices. </a:t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9271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B Garamond"/>
              <a:buNone/>
            </a:pPr>
            <a:r>
              <a:rPr lang="en-US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3a. Recruit and retain high quality teachers who contributes in student’s extra-curriculum activities beyond the school day ( e.g. mentorship opportunities, athletic coaches, club/organization sponsors) </a:t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9271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B Garamond"/>
              <a:buNone/>
            </a:pPr>
            <a:r>
              <a:rPr lang="en-US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3b. Check professional references and look at previous student performance data, if applicable </a:t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9271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B Garamond"/>
              <a:buNone/>
            </a:pPr>
            <a:r>
              <a:rPr lang="en-US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3c. Model a lesson as a component of the interview</a:t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75" name="Google Shape;475;p19"/>
          <p:cNvSpPr txBox="1"/>
          <p:nvPr/>
        </p:nvSpPr>
        <p:spPr>
          <a:xfrm>
            <a:off x="5954824" y="4459502"/>
            <a:ext cx="4003800" cy="1200600"/>
          </a:xfrm>
          <a:prstGeom prst="rect">
            <a:avLst/>
          </a:prstGeom>
          <a:solidFill>
            <a:srgbClr val="FFF1CC"/>
          </a:solidFill>
          <a:ln>
            <a:noFill/>
          </a:ln>
        </p:spPr>
        <p:txBody>
          <a:bodyPr anchorCtr="0" anchor="t" bIns="0" lIns="0" spcFirstLastPara="1" rIns="0" wrap="square" tIns="40625">
            <a:spAutoFit/>
          </a:bodyPr>
          <a:lstStyle/>
          <a:p>
            <a:pPr indent="0" lvl="0" marL="9271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B Garamond"/>
              <a:buNone/>
            </a:pPr>
            <a:r>
              <a:rPr lang="en-US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1a. Build and align systems and resources to identify and address root causes to promote social and academic growth </a:t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9271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B Garamond"/>
              <a:buNone/>
            </a:pPr>
            <a:r>
              <a:rPr lang="en-US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1b. Build systems and resources to support core academics and STEM implementation</a:t>
            </a: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9271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B Garamond"/>
              <a:buNone/>
            </a:pPr>
            <a:r>
              <a:rPr lang="en-US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2. </a:t>
            </a:r>
            <a:r>
              <a:rPr lang="en-US" sz="1000">
                <a:solidFill>
                  <a:schemeClr val="dk1"/>
                </a:solidFill>
                <a:highlight>
                  <a:srgbClr val="00FFFF"/>
                </a:highlight>
                <a:latin typeface="EB Garamond"/>
                <a:ea typeface="EB Garamond"/>
                <a:cs typeface="EB Garamond"/>
                <a:sym typeface="EB Garamond"/>
              </a:rPr>
              <a:t>Outreach and community partners, families, etc. attending family engagement events and meetings (Cluster meetings, Parent University, and other Family Engagement Events led by Parent Liaison</a:t>
            </a:r>
            <a:endParaRPr sz="1000">
              <a:solidFill>
                <a:schemeClr val="dk1"/>
              </a:solidFill>
              <a:highlight>
                <a:srgbClr val="00FFFF"/>
              </a:highlight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76" name="Google Shape;476;p19"/>
          <p:cNvSpPr txBox="1"/>
          <p:nvPr/>
        </p:nvSpPr>
        <p:spPr>
          <a:xfrm>
            <a:off x="3921750" y="23240"/>
            <a:ext cx="4245320" cy="2898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1800"/>
              <a:buFont typeface="Cambria"/>
              <a:buNone/>
            </a:pPr>
            <a:r>
              <a:rPr b="1" lang="en-US" sz="1800">
                <a:solidFill>
                  <a:srgbClr val="151515"/>
                </a:solidFill>
                <a:latin typeface="Cambria"/>
                <a:ea typeface="Cambria"/>
                <a:cs typeface="Cambria"/>
                <a:sym typeface="Cambria"/>
              </a:rPr>
              <a:t>Herman J. Russell West End Academy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7" name="Google Shape;477;p19"/>
          <p:cNvSpPr txBox="1"/>
          <p:nvPr/>
        </p:nvSpPr>
        <p:spPr>
          <a:xfrm>
            <a:off x="5394803" y="762876"/>
            <a:ext cx="1116965" cy="1974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1200"/>
              <a:buFont typeface="Cambria"/>
              <a:buNone/>
            </a:pPr>
            <a:r>
              <a:rPr b="1" i="1" lang="en-US" sz="1200">
                <a:solidFill>
                  <a:srgbClr val="151515"/>
                </a:solidFill>
                <a:latin typeface="Cambria"/>
                <a:ea typeface="Cambria"/>
                <a:cs typeface="Cambria"/>
                <a:sym typeface="Cambria"/>
              </a:rPr>
              <a:t>SMART Goals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8" name="Google Shape;478;p19"/>
          <p:cNvSpPr txBox="1"/>
          <p:nvPr/>
        </p:nvSpPr>
        <p:spPr>
          <a:xfrm>
            <a:off x="5983575" y="2283524"/>
            <a:ext cx="1116965" cy="1821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1100"/>
              <a:buFont typeface="Cambria"/>
              <a:buNone/>
            </a:pPr>
            <a:r>
              <a:rPr b="1" i="1" lang="en-US" sz="1100">
                <a:solidFill>
                  <a:srgbClr val="151515"/>
                </a:solidFill>
                <a:latin typeface="Cambria"/>
                <a:ea typeface="Cambria"/>
                <a:cs typeface="Cambria"/>
                <a:sym typeface="Cambria"/>
              </a:rPr>
              <a:t>School Strategies</a:t>
            </a:r>
            <a:endParaRPr sz="1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9" name="Google Shape;479;p19"/>
          <p:cNvSpPr txBox="1"/>
          <p:nvPr/>
        </p:nvSpPr>
        <p:spPr>
          <a:xfrm>
            <a:off x="684833" y="1160182"/>
            <a:ext cx="3349781" cy="615553"/>
          </a:xfrm>
          <a:prstGeom prst="rect">
            <a:avLst/>
          </a:prstGeom>
          <a:noFill/>
          <a:ln cap="flat" cmpd="sng" w="12700">
            <a:solidFill>
              <a:srgbClr val="A4A4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mbria"/>
              <a:buNone/>
            </a:pPr>
            <a:r>
              <a:rPr b="0" i="0" lang="en-US" sz="800" u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By May 2023, we will Increase the percentage of Developing and Above Learners on the GA Milestones ELA EOG by: </a:t>
            </a:r>
            <a:r>
              <a:rPr b="0" i="0" lang="en-US" sz="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​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7475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</a:pPr>
            <a:r>
              <a:rPr b="0" i="0" lang="en-US" sz="800" u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5 percentage points from 43% to 48% Developing+ Learners (6th) </a:t>
            </a:r>
            <a:r>
              <a:rPr b="0" i="0" lang="en-US" sz="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​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7475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</a:pPr>
            <a:r>
              <a:rPr b="0" i="0" lang="en-US" sz="800" u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5 percentage points from 49% to 54% Developing+ Learners (7th) </a:t>
            </a:r>
            <a:r>
              <a:rPr b="0" i="0" lang="en-US" sz="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​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7475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</a:pPr>
            <a:r>
              <a:rPr b="0" i="0" lang="en-US" sz="800" u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5 percentage points from 47% to 53% Developing+ Learners (8th) </a:t>
            </a:r>
            <a:endParaRPr b="0" i="0" sz="8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0" name="Google Shape;480;p19"/>
          <p:cNvSpPr txBox="1"/>
          <p:nvPr/>
        </p:nvSpPr>
        <p:spPr>
          <a:xfrm>
            <a:off x="4273425" y="1165721"/>
            <a:ext cx="3207238" cy="615553"/>
          </a:xfrm>
          <a:prstGeom prst="rect">
            <a:avLst/>
          </a:prstGeom>
          <a:noFill/>
          <a:ln cap="flat" cmpd="sng" w="12700">
            <a:solidFill>
              <a:srgbClr val="A4A4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mbria"/>
              <a:buNone/>
            </a:pPr>
            <a:r>
              <a:rPr b="0" i="0" lang="en-US" sz="800" u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By May 2023, we will Increase the percentage of Developing and Above Learners on the GA Milestones Math EOG by: </a:t>
            </a:r>
            <a:r>
              <a:rPr b="0" i="0" lang="en-US" sz="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​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7475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</a:pPr>
            <a:r>
              <a:rPr b="0" i="0" lang="en-US" sz="800" u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5 percentage points from 26% to 31% Developing+ Learners (6th) </a:t>
            </a:r>
            <a:r>
              <a:rPr b="0" i="0" lang="en-US" sz="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​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7475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</a:pPr>
            <a:r>
              <a:rPr b="0" i="0" lang="en-US" sz="800" u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5 percentage points from 48% to 53% Developing+ Learners (7th) </a:t>
            </a:r>
            <a:r>
              <a:rPr b="0" i="0" lang="en-US" sz="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​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7475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</a:pPr>
            <a:r>
              <a:rPr b="0" i="0" lang="en-US" sz="800" u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5 percentage points from 35% to 40% Developing+ Learners (8th) </a:t>
            </a:r>
            <a:endParaRPr b="0" i="0" sz="8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1" name="Google Shape;481;p19"/>
          <p:cNvSpPr txBox="1"/>
          <p:nvPr/>
        </p:nvSpPr>
        <p:spPr>
          <a:xfrm>
            <a:off x="10341992" y="6637732"/>
            <a:ext cx="187325" cy="1660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mbria"/>
              <a:buNone/>
            </a:pPr>
            <a:r>
              <a:rPr lang="en-US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14</a:t>
            </a:r>
            <a:endParaRPr sz="1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2" name="Google Shape;482;p19"/>
          <p:cNvSpPr txBox="1"/>
          <p:nvPr/>
        </p:nvSpPr>
        <p:spPr>
          <a:xfrm>
            <a:off x="7790366" y="1160410"/>
            <a:ext cx="2396177" cy="646331"/>
          </a:xfrm>
          <a:prstGeom prst="rect">
            <a:avLst/>
          </a:prstGeom>
          <a:noFill/>
          <a:ln cap="flat" cmpd="sng" w="12700">
            <a:solidFill>
              <a:srgbClr val="A4A4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i="0" sz="900" u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894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mbria"/>
              <a:buNone/>
            </a:pPr>
            <a:r>
              <a:rPr i="0" lang="en-US" sz="900" u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Increase ADA from 81% to 85% by May 2023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894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mbria"/>
              <a:buNone/>
            </a:pPr>
            <a:r>
              <a:rPr i="0" lang="en-US" sz="9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​</a:t>
            </a:r>
            <a:endParaRPr sz="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3" name="Google Shape;483;p19"/>
          <p:cNvSpPr txBox="1"/>
          <p:nvPr/>
        </p:nvSpPr>
        <p:spPr>
          <a:xfrm>
            <a:off x="3096885" y="2282283"/>
            <a:ext cx="1649730" cy="1821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1100"/>
              <a:buFont typeface="Cambria"/>
              <a:buNone/>
            </a:pPr>
            <a:r>
              <a:rPr b="1" i="1" lang="en-US" sz="1100">
                <a:solidFill>
                  <a:srgbClr val="151515"/>
                </a:solidFill>
                <a:latin typeface="Cambria"/>
                <a:ea typeface="Cambria"/>
                <a:cs typeface="Cambria"/>
                <a:sym typeface="Cambria"/>
              </a:rPr>
              <a:t>School Strategic Priorities</a:t>
            </a:r>
            <a:endParaRPr sz="1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4" name="Google Shape;484;p19"/>
          <p:cNvSpPr txBox="1"/>
          <p:nvPr/>
        </p:nvSpPr>
        <p:spPr>
          <a:xfrm>
            <a:off x="202918" y="268462"/>
            <a:ext cx="3349782" cy="5668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mbria"/>
              <a:buNone/>
            </a:pPr>
            <a:r>
              <a:rPr b="1" i="1" lang="en-US"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Mission: </a:t>
            </a:r>
            <a:r>
              <a:rPr i="0" lang="en-US"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We, the faculty, staff and community of Herman J. Russell West End Academy are committed to working together relentlessly as we strive to continuously improve student achievement creating a momentous impact where every child's unique gift is nurtured.</a:t>
            </a:r>
            <a:endParaRPr sz="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5" name="Google Shape;485;p19"/>
          <p:cNvSpPr txBox="1"/>
          <p:nvPr/>
        </p:nvSpPr>
        <p:spPr>
          <a:xfrm>
            <a:off x="8462379" y="345312"/>
            <a:ext cx="3433365" cy="4283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mbria"/>
              <a:buNone/>
            </a:pPr>
            <a:r>
              <a:rPr b="1" i="1" lang="en-US"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Vision</a:t>
            </a:r>
            <a:r>
              <a:rPr i="1" lang="en-US"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i="0" lang="en-US" sz="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We envision a professional learning community dedicated and committed to providing the right teaching for our students to get the right learning at the right time. </a:t>
            </a:r>
            <a:endParaRPr sz="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86" name="Google Shape;486;p19"/>
          <p:cNvGrpSpPr/>
          <p:nvPr/>
        </p:nvGrpSpPr>
        <p:grpSpPr>
          <a:xfrm>
            <a:off x="340928" y="2669125"/>
            <a:ext cx="1838325" cy="780415"/>
            <a:chOff x="54101" y="4644390"/>
            <a:chExt cx="1838325" cy="780415"/>
          </a:xfrm>
        </p:grpSpPr>
        <p:sp>
          <p:nvSpPr>
            <p:cNvPr id="487" name="Google Shape;487;p19"/>
            <p:cNvSpPr/>
            <p:nvPr/>
          </p:nvSpPr>
          <p:spPr>
            <a:xfrm>
              <a:off x="54101" y="4644390"/>
              <a:ext cx="1838325" cy="780415"/>
            </a:xfrm>
            <a:custGeom>
              <a:rect b="b" l="l" r="r" t="t"/>
              <a:pathLst>
                <a:path extrusionOk="0" h="780414" w="1838325">
                  <a:moveTo>
                    <a:pt x="1837944" y="0"/>
                  </a:moveTo>
                  <a:lnTo>
                    <a:pt x="0" y="0"/>
                  </a:lnTo>
                  <a:lnTo>
                    <a:pt x="0" y="780288"/>
                  </a:lnTo>
                  <a:lnTo>
                    <a:pt x="1837944" y="780288"/>
                  </a:lnTo>
                  <a:lnTo>
                    <a:pt x="1837944" y="0"/>
                  </a:lnTo>
                  <a:close/>
                </a:path>
              </a:pathLst>
            </a:custGeom>
            <a:solidFill>
              <a:srgbClr val="DF6A3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8" name="Google Shape;488;p19"/>
            <p:cNvSpPr/>
            <p:nvPr/>
          </p:nvSpPr>
          <p:spPr>
            <a:xfrm>
              <a:off x="54101" y="4644390"/>
              <a:ext cx="1838325" cy="780415"/>
            </a:xfrm>
            <a:custGeom>
              <a:rect b="b" l="l" r="r" t="t"/>
              <a:pathLst>
                <a:path extrusionOk="0" h="780414" w="1838325">
                  <a:moveTo>
                    <a:pt x="0" y="780288"/>
                  </a:moveTo>
                  <a:lnTo>
                    <a:pt x="1837944" y="780288"/>
                  </a:lnTo>
                  <a:lnTo>
                    <a:pt x="1837944" y="0"/>
                  </a:lnTo>
                  <a:lnTo>
                    <a:pt x="0" y="0"/>
                  </a:lnTo>
                  <a:lnTo>
                    <a:pt x="0" y="780288"/>
                  </a:lnTo>
                  <a:close/>
                </a:path>
              </a:pathLst>
            </a:custGeom>
            <a:noFill/>
            <a:ln cap="flat" cmpd="sng" w="507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489" name="Google Shape;489;p19"/>
          <p:cNvSpPr txBox="1"/>
          <p:nvPr/>
        </p:nvSpPr>
        <p:spPr>
          <a:xfrm>
            <a:off x="347445" y="2783615"/>
            <a:ext cx="1729994" cy="5514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25119" lvl="0" marL="337185" marR="508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mbria"/>
              <a:buNone/>
            </a:pPr>
            <a:r>
              <a:rPr b="1" lang="en-US" sz="105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Equipping &amp; Empowering  Leaders &amp; Staff</a:t>
            </a:r>
            <a:endParaRPr sz="10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172084" lvl="0" marL="212090" marR="32384" rtl="0" algn="ctr">
              <a:spcBef>
                <a:spcPts val="1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mbria"/>
              <a:buNone/>
            </a:pPr>
            <a:r>
              <a:rPr lang="en-US" sz="7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Strategic Staff Support  Equitable Resource Allocation</a:t>
            </a:r>
            <a:endParaRPr sz="7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90" name="Google Shape;490;p19"/>
          <p:cNvGrpSpPr/>
          <p:nvPr/>
        </p:nvGrpSpPr>
        <p:grpSpPr>
          <a:xfrm>
            <a:off x="338518" y="4348131"/>
            <a:ext cx="1838325" cy="780415"/>
            <a:chOff x="54101" y="5680709"/>
            <a:chExt cx="1838325" cy="780415"/>
          </a:xfrm>
        </p:grpSpPr>
        <p:sp>
          <p:nvSpPr>
            <p:cNvPr id="491" name="Google Shape;491;p19"/>
            <p:cNvSpPr/>
            <p:nvPr/>
          </p:nvSpPr>
          <p:spPr>
            <a:xfrm>
              <a:off x="54101" y="5680709"/>
              <a:ext cx="1838325" cy="780415"/>
            </a:xfrm>
            <a:custGeom>
              <a:rect b="b" l="l" r="r" t="t"/>
              <a:pathLst>
                <a:path extrusionOk="0" h="780414" w="1838325">
                  <a:moveTo>
                    <a:pt x="1837944" y="0"/>
                  </a:moveTo>
                  <a:lnTo>
                    <a:pt x="0" y="0"/>
                  </a:lnTo>
                  <a:lnTo>
                    <a:pt x="0" y="780287"/>
                  </a:lnTo>
                  <a:lnTo>
                    <a:pt x="1837944" y="780287"/>
                  </a:lnTo>
                  <a:lnTo>
                    <a:pt x="1837944" y="0"/>
                  </a:lnTo>
                  <a:close/>
                </a:path>
              </a:pathLst>
            </a:custGeom>
            <a:solidFill>
              <a:srgbClr val="BE9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2" name="Google Shape;492;p19"/>
            <p:cNvSpPr/>
            <p:nvPr/>
          </p:nvSpPr>
          <p:spPr>
            <a:xfrm>
              <a:off x="54101" y="5680709"/>
              <a:ext cx="1838325" cy="780415"/>
            </a:xfrm>
            <a:custGeom>
              <a:rect b="b" l="l" r="r" t="t"/>
              <a:pathLst>
                <a:path extrusionOk="0" h="780414" w="1838325">
                  <a:moveTo>
                    <a:pt x="0" y="780287"/>
                  </a:moveTo>
                  <a:lnTo>
                    <a:pt x="1837944" y="780287"/>
                  </a:lnTo>
                  <a:lnTo>
                    <a:pt x="1837944" y="0"/>
                  </a:lnTo>
                  <a:lnTo>
                    <a:pt x="0" y="0"/>
                  </a:lnTo>
                  <a:lnTo>
                    <a:pt x="0" y="780287"/>
                  </a:lnTo>
                  <a:close/>
                </a:path>
              </a:pathLst>
            </a:custGeom>
            <a:noFill/>
            <a:ln cap="flat" cmpd="sng" w="508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493" name="Google Shape;493;p19"/>
          <p:cNvSpPr txBox="1"/>
          <p:nvPr/>
        </p:nvSpPr>
        <p:spPr>
          <a:xfrm>
            <a:off x="485367" y="4428768"/>
            <a:ext cx="1454150" cy="5514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67640" lvl="0" marL="180340" marR="13652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mbria"/>
              <a:buNone/>
            </a:pPr>
            <a:r>
              <a:rPr b="1" lang="en-US" sz="105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Creating a System of  School Support</a:t>
            </a:r>
            <a:endParaRPr sz="10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3815" marR="0" rtl="0" algn="ctr">
              <a:spcBef>
                <a:spcPts val="1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mbria"/>
              <a:buNone/>
            </a:pPr>
            <a:r>
              <a:rPr lang="en-US" sz="7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Strategic Staff Support</a:t>
            </a:r>
            <a:endParaRPr sz="7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2545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mbria"/>
              <a:buNone/>
            </a:pPr>
            <a:r>
              <a:rPr lang="en-US" sz="7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Equitable Resource Allocation</a:t>
            </a:r>
            <a:endParaRPr sz="7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94" name="Google Shape;494;p19"/>
          <p:cNvSpPr txBox="1"/>
          <p:nvPr/>
        </p:nvSpPr>
        <p:spPr>
          <a:xfrm>
            <a:off x="1801242" y="993470"/>
            <a:ext cx="1116965" cy="1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ctr"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1000"/>
              <a:buFont typeface="Cambria"/>
              <a:buNone/>
            </a:pPr>
            <a:r>
              <a:rPr b="1" lang="en-US" sz="1000">
                <a:solidFill>
                  <a:srgbClr val="151515"/>
                </a:solidFill>
                <a:latin typeface="Cambria"/>
                <a:ea typeface="Cambria"/>
                <a:cs typeface="Cambria"/>
                <a:sym typeface="Cambria"/>
              </a:rPr>
              <a:t>LITERACY</a:t>
            </a:r>
            <a:endParaRPr b="1" sz="1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95" name="Google Shape;495;p19"/>
          <p:cNvSpPr txBox="1"/>
          <p:nvPr/>
        </p:nvSpPr>
        <p:spPr>
          <a:xfrm>
            <a:off x="5318561" y="995332"/>
            <a:ext cx="1116965" cy="1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ctr"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1000"/>
              <a:buFont typeface="Cambria"/>
              <a:buNone/>
            </a:pPr>
            <a:r>
              <a:rPr b="1" lang="en-US" sz="1000">
                <a:solidFill>
                  <a:srgbClr val="151515"/>
                </a:solidFill>
                <a:latin typeface="Cambria"/>
                <a:ea typeface="Cambria"/>
                <a:cs typeface="Cambria"/>
                <a:sym typeface="Cambria"/>
              </a:rPr>
              <a:t>NUMERACY</a:t>
            </a:r>
            <a:endParaRPr b="1" sz="1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96" name="Google Shape;496;p19"/>
          <p:cNvSpPr txBox="1"/>
          <p:nvPr/>
        </p:nvSpPr>
        <p:spPr>
          <a:xfrm>
            <a:off x="7516752" y="1006464"/>
            <a:ext cx="2986799" cy="1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ctr"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1000"/>
              <a:buFont typeface="Cambria"/>
              <a:buNone/>
            </a:pPr>
            <a:r>
              <a:rPr b="1" lang="en-US" sz="1000">
                <a:solidFill>
                  <a:srgbClr val="151515"/>
                </a:solidFill>
                <a:latin typeface="Cambria"/>
                <a:ea typeface="Cambria"/>
                <a:cs typeface="Cambria"/>
                <a:sym typeface="Cambria"/>
              </a:rPr>
              <a:t>WHOLE CHILD &amp; STUDENT SUPPORT</a:t>
            </a:r>
            <a:endParaRPr b="1" sz="1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97" name="Google Shape;497;p19"/>
          <p:cNvSpPr txBox="1"/>
          <p:nvPr/>
        </p:nvSpPr>
        <p:spPr>
          <a:xfrm>
            <a:off x="2705378" y="2549641"/>
            <a:ext cx="27432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B Garamond"/>
              <a:buNone/>
            </a:pPr>
            <a:r>
              <a:rPr lang="en-US" sz="15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1. Prepare and develop knowledgeable staff focused on quality teaching </a:t>
            </a:r>
            <a:endParaRPr sz="15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B Garamond"/>
              <a:buNone/>
            </a:pPr>
            <a:r>
              <a:rPr lang="en-US" sz="15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2. Build teacher capacity in core content areas (ELA, Math, Science &amp; Social Studies) </a:t>
            </a:r>
            <a:endParaRPr sz="15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EB Garamond"/>
              <a:buNone/>
            </a:pPr>
            <a:r>
              <a:rPr lang="en-US" sz="15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3. Recommend high-quality staff for vacant positions</a:t>
            </a:r>
            <a:endParaRPr sz="15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98" name="Google Shape;498;p19"/>
          <p:cNvSpPr txBox="1"/>
          <p:nvPr/>
        </p:nvSpPr>
        <p:spPr>
          <a:xfrm>
            <a:off x="2694241" y="4574431"/>
            <a:ext cx="2743200" cy="14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EB Garamond"/>
              <a:buNone/>
            </a:pPr>
            <a:r>
              <a:rPr lang="en-US" sz="175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1. Ensure systems and resources are aligned to school priorities</a:t>
            </a:r>
            <a:endParaRPr sz="17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EB Garamond"/>
              <a:buNone/>
            </a:pPr>
            <a:r>
              <a:rPr lang="en-US" sz="175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2.</a:t>
            </a:r>
            <a:r>
              <a:rPr lang="en-US" sz="1750">
                <a:solidFill>
                  <a:schemeClr val="dk1"/>
                </a:solidFill>
                <a:highlight>
                  <a:srgbClr val="00FFFF"/>
                </a:highlight>
                <a:latin typeface="EB Garamond"/>
                <a:ea typeface="EB Garamond"/>
                <a:cs typeface="EB Garamond"/>
                <a:sym typeface="EB Garamond"/>
              </a:rPr>
              <a:t> Increasing opportunities for parental involvement</a:t>
            </a:r>
            <a:endParaRPr sz="1750">
              <a:solidFill>
                <a:schemeClr val="dk1"/>
              </a:solidFill>
              <a:highlight>
                <a:srgbClr val="00FFFF"/>
              </a:highlight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"/>
          <p:cNvSpPr txBox="1"/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Arial"/>
              <a:buNone/>
            </a:pPr>
            <a:r>
              <a:rPr b="0" lang="en-US">
                <a:latin typeface="Arial Black"/>
                <a:ea typeface="Arial Black"/>
                <a:cs typeface="Arial Black"/>
                <a:sym typeface="Arial Black"/>
              </a:rPr>
              <a:t>Agenda</a:t>
            </a:r>
            <a:endParaRPr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17" name="Google Shape;317;p2"/>
          <p:cNvSpPr txBox="1"/>
          <p:nvPr>
            <p:ph idx="1" type="body"/>
          </p:nvPr>
        </p:nvSpPr>
        <p:spPr>
          <a:xfrm>
            <a:off x="565925" y="1608427"/>
            <a:ext cx="9779100" cy="43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25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Font typeface="Arial Black"/>
              <a:buChar char="●"/>
            </a:pPr>
            <a:r>
              <a:rPr lang="en-US" sz="3100">
                <a:latin typeface="Arial Black"/>
                <a:ea typeface="Arial Black"/>
                <a:cs typeface="Arial Black"/>
                <a:sym typeface="Arial Black"/>
              </a:rPr>
              <a:t>CIP-45 Day Check-in</a:t>
            </a:r>
            <a:endParaRPr sz="3100">
              <a:latin typeface="Arial Black"/>
              <a:ea typeface="Arial Black"/>
              <a:cs typeface="Arial Black"/>
              <a:sym typeface="Arial Black"/>
            </a:endParaRPr>
          </a:p>
          <a:p>
            <a:pPr indent="-425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Font typeface="Arial Black"/>
              <a:buChar char="●"/>
            </a:pPr>
            <a:r>
              <a:rPr lang="en-US" sz="3100">
                <a:latin typeface="Arial Black"/>
                <a:ea typeface="Arial Black"/>
                <a:cs typeface="Arial Black"/>
                <a:sym typeface="Arial Black"/>
              </a:rPr>
              <a:t>Fall ACES Presentation</a:t>
            </a:r>
            <a:endParaRPr sz="3100">
              <a:latin typeface="Arial Black"/>
              <a:ea typeface="Arial Black"/>
              <a:cs typeface="Arial Black"/>
              <a:sym typeface="Arial Black"/>
            </a:endParaRPr>
          </a:p>
          <a:p>
            <a:pPr indent="-425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Font typeface="Arial Black"/>
              <a:buChar char="●"/>
            </a:pPr>
            <a:r>
              <a:rPr lang="en-US" sz="3100">
                <a:latin typeface="Arial Black"/>
                <a:ea typeface="Arial Black"/>
                <a:cs typeface="Arial Black"/>
                <a:sym typeface="Arial Black"/>
              </a:rPr>
              <a:t>School Strategic Plan</a:t>
            </a:r>
            <a:endParaRPr sz="3100">
              <a:latin typeface="Arial Black"/>
              <a:ea typeface="Arial Black"/>
              <a:cs typeface="Arial Black"/>
              <a:sym typeface="Arial Black"/>
            </a:endParaRPr>
          </a:p>
          <a:p>
            <a:pPr indent="-425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Font typeface="Arial Black"/>
              <a:buChar char="●"/>
            </a:pPr>
            <a:r>
              <a:rPr lang="en-US" sz="3100">
                <a:latin typeface="Arial Black"/>
                <a:ea typeface="Arial Black"/>
                <a:cs typeface="Arial Black"/>
                <a:sym typeface="Arial Black"/>
              </a:rPr>
              <a:t>Discussion on Strategic Plan and progress</a:t>
            </a:r>
            <a:endParaRPr sz="3100">
              <a:latin typeface="Arial Black"/>
              <a:ea typeface="Arial Black"/>
              <a:cs typeface="Arial Black"/>
              <a:sym typeface="Arial Black"/>
            </a:endParaRPr>
          </a:p>
          <a:p>
            <a:pPr indent="-425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Font typeface="Arial Black"/>
              <a:buChar char="●"/>
            </a:pPr>
            <a:r>
              <a:rPr lang="en-US" sz="3100">
                <a:latin typeface="Arial Black"/>
                <a:ea typeface="Arial Black"/>
                <a:cs typeface="Arial Black"/>
                <a:sym typeface="Arial Black"/>
              </a:rPr>
              <a:t>Updates for Strategic Plan (</a:t>
            </a:r>
            <a:r>
              <a:rPr i="1" lang="en-US" sz="3100">
                <a:latin typeface="Arial Black"/>
                <a:ea typeface="Arial Black"/>
                <a:cs typeface="Arial Black"/>
                <a:sym typeface="Arial Black"/>
              </a:rPr>
              <a:t>as necessary</a:t>
            </a:r>
            <a:r>
              <a:rPr lang="en-US" sz="3100">
                <a:latin typeface="Arial Black"/>
                <a:ea typeface="Arial Black"/>
                <a:cs typeface="Arial Black"/>
                <a:sym typeface="Arial Black"/>
              </a:rPr>
              <a:t>)</a:t>
            </a:r>
            <a:endParaRPr sz="3100">
              <a:latin typeface="Arial Black"/>
              <a:ea typeface="Arial Black"/>
              <a:cs typeface="Arial Black"/>
              <a:sym typeface="Arial Black"/>
            </a:endParaRPr>
          </a:p>
          <a:p>
            <a:pPr indent="-425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Font typeface="Arial Black"/>
              <a:buChar char="●"/>
            </a:pPr>
            <a:r>
              <a:rPr lang="en-US" sz="3100">
                <a:latin typeface="Arial Black"/>
                <a:ea typeface="Arial Black"/>
                <a:cs typeface="Arial Black"/>
                <a:sym typeface="Arial Black"/>
              </a:rPr>
              <a:t>Preparing for the Budget Development</a:t>
            </a:r>
            <a:endParaRPr sz="3100">
              <a:latin typeface="Arial Black"/>
              <a:ea typeface="Arial Black"/>
              <a:cs typeface="Arial Black"/>
              <a:sym typeface="Arial Black"/>
            </a:endParaRPr>
          </a:p>
          <a:p>
            <a:pPr indent="-438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Font typeface="Arial Black"/>
              <a:buChar char="●"/>
            </a:pPr>
            <a:r>
              <a:rPr lang="en-US" sz="2900">
                <a:latin typeface="Arial Black"/>
                <a:ea typeface="Arial Black"/>
                <a:cs typeface="Arial Black"/>
                <a:sym typeface="Arial Black"/>
              </a:rPr>
              <a:t>Rank Strategic Priorities</a:t>
            </a:r>
            <a:endParaRPr sz="33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18" name="Google Shape;318;p2"/>
          <p:cNvSpPr txBox="1"/>
          <p:nvPr>
            <p:ph idx="4294967295" type="sldNum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0"/>
          <p:cNvSpPr txBox="1"/>
          <p:nvPr/>
        </p:nvSpPr>
        <p:spPr>
          <a:xfrm>
            <a:off x="4195985" y="80473"/>
            <a:ext cx="6939185" cy="1231727"/>
          </a:xfrm>
          <a:prstGeom prst="rect">
            <a:avLst/>
          </a:prstGeom>
          <a:solidFill>
            <a:srgbClr val="C3F6D1"/>
          </a:solidFill>
          <a:ln cap="flat" cmpd="sng" w="508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Calibri"/>
              <a:buNone/>
            </a:pPr>
            <a:r>
              <a:rPr b="0" i="0" lang="en-US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Review the priorities and goals in your </a:t>
            </a:r>
            <a:r>
              <a:rPr b="1" i="0" lang="en-US" sz="1867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strategic plan </a:t>
            </a:r>
            <a:r>
              <a:rPr b="0" i="0" lang="en-US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 reflect on if the expected progress is being made. These guiding questions will help you determine what, if any, updates are needed for your school’s strategic plan.</a:t>
            </a:r>
            <a:endParaRPr b="0" i="0" sz="1867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20"/>
          <p:cNvSpPr txBox="1"/>
          <p:nvPr>
            <p:ph type="title"/>
          </p:nvPr>
        </p:nvSpPr>
        <p:spPr>
          <a:xfrm>
            <a:off x="529839" y="87832"/>
            <a:ext cx="3623417" cy="1231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Activity &amp; Discussion</a:t>
            </a:r>
            <a:endParaRPr/>
          </a:p>
        </p:txBody>
      </p:sp>
      <p:grpSp>
        <p:nvGrpSpPr>
          <p:cNvPr id="505" name="Google Shape;505;p20"/>
          <p:cNvGrpSpPr/>
          <p:nvPr/>
        </p:nvGrpSpPr>
        <p:grpSpPr>
          <a:xfrm>
            <a:off x="1119527" y="1625995"/>
            <a:ext cx="9880562" cy="4695596"/>
            <a:chOff x="135079" y="2295"/>
            <a:chExt cx="9880562" cy="4695596"/>
          </a:xfrm>
        </p:grpSpPr>
        <p:sp>
          <p:nvSpPr>
            <p:cNvPr id="506" name="Google Shape;506;p20"/>
            <p:cNvSpPr/>
            <p:nvPr/>
          </p:nvSpPr>
          <p:spPr>
            <a:xfrm rot="5400000">
              <a:off x="6093156" y="-2488581"/>
              <a:ext cx="1211766" cy="6496462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FD6CB">
                <a:alpha val="89803"/>
              </a:srgbClr>
            </a:solidFill>
            <a:ln cap="flat" cmpd="sng" w="12700">
              <a:solidFill>
                <a:srgbClr val="EFD6CB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0"/>
            <p:cNvSpPr txBox="1"/>
            <p:nvPr/>
          </p:nvSpPr>
          <p:spPr>
            <a:xfrm>
              <a:off x="3450808" y="212921"/>
              <a:ext cx="6437308" cy="10934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121900" spcFirstLastPara="1" rIns="121900" wrap="square" tIns="60950">
              <a:noAutofit/>
            </a:bodyPr>
            <a:lstStyle/>
            <a:p>
              <a:pPr indent="-825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rPr lang="en-US" sz="2200">
                  <a:solidFill>
                    <a:schemeClr val="dk1"/>
                  </a:solidFill>
                </a:rPr>
                <a:t>Yes, all are reflected in the strategic priorities.</a:t>
              </a:r>
              <a:endPara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82550" lvl="1" marL="285750" marR="0" rtl="0" algn="l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t/>
              </a:r>
              <a:endPara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0"/>
            <p:cNvSpPr/>
            <p:nvPr/>
          </p:nvSpPr>
          <p:spPr>
            <a:xfrm>
              <a:off x="135079" y="2295"/>
              <a:ext cx="3315729" cy="1514708"/>
            </a:xfrm>
            <a:prstGeom prst="roundRect">
              <a:avLst>
                <a:gd fmla="val 16667" name="adj"/>
              </a:avLst>
            </a:prstGeom>
            <a:solidFill>
              <a:srgbClr val="D4781F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0"/>
            <p:cNvSpPr txBox="1"/>
            <p:nvPr/>
          </p:nvSpPr>
          <p:spPr>
            <a:xfrm>
              <a:off x="209021" y="76237"/>
              <a:ext cx="3167845" cy="1366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Are </a:t>
              </a:r>
              <a:r>
                <a:rPr b="1" lang="en-US" sz="1800" u="sng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all</a:t>
              </a: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CIP Goals reflected in our Strategic Plan Priorities? If not, which CIP Goal(s) are missing and should be added to the Strategic Plan?</a:t>
              </a:r>
              <a:endParaRPr/>
            </a:p>
          </p:txBody>
        </p:sp>
        <p:sp>
          <p:nvSpPr>
            <p:cNvPr id="510" name="Google Shape;510;p20"/>
            <p:cNvSpPr/>
            <p:nvPr/>
          </p:nvSpPr>
          <p:spPr>
            <a:xfrm rot="5400000">
              <a:off x="6076091" y="-898137"/>
              <a:ext cx="1211766" cy="6496462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9D7E1">
                <a:alpha val="89803"/>
              </a:srgbClr>
            </a:solidFill>
            <a:ln cap="flat" cmpd="sng" w="12700">
              <a:solidFill>
                <a:srgbClr val="C9D7E1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0"/>
            <p:cNvSpPr txBox="1"/>
            <p:nvPr/>
          </p:nvSpPr>
          <p:spPr>
            <a:xfrm>
              <a:off x="3433743" y="1803365"/>
              <a:ext cx="6437308" cy="10934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121900" spcFirstLastPara="1" rIns="121900" wrap="square" tIns="60950">
              <a:noAutofit/>
            </a:bodyPr>
            <a:lstStyle/>
            <a:p>
              <a:pPr indent="-29845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Char char="●"/>
              </a:pPr>
              <a:r>
                <a:rPr lang="en-US" sz="1100">
                  <a:solidFill>
                    <a:schemeClr val="dk1"/>
                  </a:solidFill>
                </a:rPr>
                <a:t>Students doing the heavy-lifting (student accountability)</a:t>
              </a:r>
              <a:endParaRPr sz="1100">
                <a:solidFill>
                  <a:schemeClr val="dk1"/>
                </a:solidFill>
              </a:endParaRPr>
            </a:p>
            <a:p>
              <a:pPr indent="-29845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Char char="●"/>
              </a:pPr>
              <a:r>
                <a:rPr lang="en-US" sz="1100">
                  <a:solidFill>
                    <a:schemeClr val="dk1"/>
                  </a:solidFill>
                </a:rPr>
                <a:t>Intervention time addresses Math and ELA </a:t>
              </a:r>
              <a:r>
                <a:rPr lang="en-US" sz="1100">
                  <a:solidFill>
                    <a:schemeClr val="dk1"/>
                  </a:solidFill>
                </a:rPr>
                <a:t>deficiencies</a:t>
              </a:r>
              <a:endParaRPr sz="1100">
                <a:solidFill>
                  <a:schemeClr val="dk1"/>
                </a:solidFill>
              </a:endParaRPr>
            </a:p>
            <a:p>
              <a:pPr indent="-29845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Char char="●"/>
              </a:pPr>
              <a:r>
                <a:rPr lang="en-US" sz="1100">
                  <a:solidFill>
                    <a:schemeClr val="dk1"/>
                  </a:solidFill>
                </a:rPr>
                <a:t>Data Talks -HMH, MAP, Lexile Scores</a:t>
              </a:r>
              <a:endParaRPr sz="1100">
                <a:solidFill>
                  <a:schemeClr val="dk1"/>
                </a:solidFill>
              </a:endParaRPr>
            </a:p>
            <a:p>
              <a:pPr indent="-29845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Char char="●"/>
              </a:pPr>
              <a:r>
                <a:rPr lang="en-US" sz="1100">
                  <a:solidFill>
                    <a:schemeClr val="dk1"/>
                  </a:solidFill>
                </a:rPr>
                <a:t>Hiring quality staff to fill vacancies</a:t>
              </a:r>
              <a:endParaRPr sz="1100">
                <a:solidFill>
                  <a:schemeClr val="dk1"/>
                </a:solidFill>
              </a:endParaRPr>
            </a:p>
            <a:p>
              <a:pPr indent="-29845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Char char="●"/>
              </a:pPr>
              <a:r>
                <a:rPr lang="en-US" sz="1100">
                  <a:solidFill>
                    <a:schemeClr val="dk1"/>
                  </a:solidFill>
                </a:rPr>
                <a:t>Attendance/CARE team - incentives to decrease suspensions and encourage attending school</a:t>
              </a:r>
              <a:endParaRPr sz="1100">
                <a:solidFill>
                  <a:schemeClr val="dk1"/>
                </a:solidFill>
              </a:endParaRPr>
            </a:p>
            <a:p>
              <a:pPr indent="-29845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Char char="●"/>
              </a:pPr>
              <a:r>
                <a:rPr lang="en-US" sz="1100">
                  <a:solidFill>
                    <a:schemeClr val="dk1"/>
                  </a:solidFill>
                </a:rPr>
                <a:t>Monitoring by administration - student/staff accountability</a:t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512" name="Google Shape;512;p20"/>
            <p:cNvSpPr/>
            <p:nvPr/>
          </p:nvSpPr>
          <p:spPr>
            <a:xfrm>
              <a:off x="135079" y="1592739"/>
              <a:ext cx="3298663" cy="1514708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0"/>
            <p:cNvSpPr txBox="1"/>
            <p:nvPr/>
          </p:nvSpPr>
          <p:spPr>
            <a:xfrm>
              <a:off x="209021" y="1666681"/>
              <a:ext cx="3150779" cy="1366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What progress has been made towards the priorities identified in our Strategic Plan? What evidence/data do we have?</a:t>
              </a:r>
              <a:endParaRPr/>
            </a:p>
          </p:txBody>
        </p:sp>
        <p:sp>
          <p:nvSpPr>
            <p:cNvPr id="514" name="Google Shape;514;p20"/>
            <p:cNvSpPr/>
            <p:nvPr/>
          </p:nvSpPr>
          <p:spPr>
            <a:xfrm rot="5400000">
              <a:off x="6161527" y="692306"/>
              <a:ext cx="1211766" cy="6496462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1CBDB">
                <a:alpha val="89803"/>
              </a:srgbClr>
            </a:solidFill>
            <a:ln cap="flat" cmpd="sng" w="12700">
              <a:solidFill>
                <a:srgbClr val="E1CBDB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0"/>
            <p:cNvSpPr txBox="1"/>
            <p:nvPr/>
          </p:nvSpPr>
          <p:spPr>
            <a:xfrm>
              <a:off x="3519179" y="3393808"/>
              <a:ext cx="6437308" cy="10934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121900" spcFirstLastPara="1" rIns="121900" wrap="square" tIns="60950">
              <a:noAutofit/>
            </a:bodyPr>
            <a:lstStyle/>
            <a:p>
              <a:pPr indent="-825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</a:rPr>
                <a:t>Add to Strategic Priorities and Strategies: family engagement opportunities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82550" lvl="1" marL="285750" marR="0" rtl="0" algn="l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t/>
              </a:r>
              <a:endPara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0"/>
            <p:cNvSpPr/>
            <p:nvPr/>
          </p:nvSpPr>
          <p:spPr>
            <a:xfrm>
              <a:off x="135079" y="3183183"/>
              <a:ext cx="3384100" cy="1514708"/>
            </a:xfrm>
            <a:prstGeom prst="roundRect">
              <a:avLst>
                <a:gd fmla="val 16667" name="adj"/>
              </a:avLst>
            </a:prstGeom>
            <a:solidFill>
              <a:srgbClr val="A9279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0"/>
            <p:cNvSpPr txBox="1"/>
            <p:nvPr/>
          </p:nvSpPr>
          <p:spPr>
            <a:xfrm>
              <a:off x="209021" y="3257125"/>
              <a:ext cx="3236216" cy="1366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Based upon available data, are there any other adjustments we need to make to the Strategic Plan?</a:t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1"/>
          <p:cNvSpPr txBox="1"/>
          <p:nvPr/>
        </p:nvSpPr>
        <p:spPr>
          <a:xfrm>
            <a:off x="68365" y="76912"/>
            <a:ext cx="8289421" cy="17006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</a:pPr>
            <a:r>
              <a:rPr b="1" lang="en-US"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Updates to the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</a:pPr>
            <a:r>
              <a:rPr b="1" lang="en-US"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Strategic Plan</a:t>
            </a:r>
            <a:endParaRPr/>
          </a:p>
        </p:txBody>
      </p:sp>
      <p:sp>
        <p:nvSpPr>
          <p:cNvPr id="523" name="Google Shape;523;p21"/>
          <p:cNvSpPr txBox="1"/>
          <p:nvPr/>
        </p:nvSpPr>
        <p:spPr>
          <a:xfrm>
            <a:off x="470017" y="2144995"/>
            <a:ext cx="7486200" cy="39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AutoNum type="arabicPeriod"/>
            </a:pPr>
            <a:r>
              <a:rPr lang="en-US" sz="3450">
                <a:solidFill>
                  <a:schemeClr val="dk1"/>
                </a:solidFill>
                <a:highlight>
                  <a:srgbClr val="00FFFF"/>
                </a:highlight>
                <a:latin typeface="EB Garamond"/>
                <a:ea typeface="EB Garamond"/>
                <a:cs typeface="EB Garamond"/>
                <a:sym typeface="EB Garamond"/>
              </a:rPr>
              <a:t>Increasing opportunities for parental involvement</a:t>
            </a:r>
            <a:endParaRPr sz="3450">
              <a:solidFill>
                <a:schemeClr val="dk1"/>
              </a:solidFill>
              <a:highlight>
                <a:srgbClr val="00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-447675" lvl="1" marL="914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450"/>
              <a:buFont typeface="EB Garamond"/>
              <a:buChar char="○"/>
            </a:pPr>
            <a:r>
              <a:rPr lang="en-US" sz="2700">
                <a:solidFill>
                  <a:schemeClr val="dk1"/>
                </a:solidFill>
                <a:highlight>
                  <a:srgbClr val="00FFFF"/>
                </a:highlight>
                <a:latin typeface="EB Garamond"/>
                <a:ea typeface="EB Garamond"/>
                <a:cs typeface="EB Garamond"/>
                <a:sym typeface="EB Garamond"/>
              </a:rPr>
              <a:t>Outreach and community partners, families, etc. attending family engagement events and meetings (Cluster meetings, Parent University, and other Family Engagement Events led by Parent Liaison)</a:t>
            </a:r>
            <a:endParaRPr sz="2700">
              <a:solidFill>
                <a:schemeClr val="dk1"/>
              </a:solidFill>
              <a:highlight>
                <a:srgbClr val="00FFF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50">
              <a:solidFill>
                <a:schemeClr val="dk1"/>
              </a:solidFill>
              <a:highlight>
                <a:srgbClr val="00FFFF"/>
              </a:highlight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2"/>
          <p:cNvSpPr txBox="1"/>
          <p:nvPr>
            <p:ph idx="12" type="sldNum"/>
          </p:nvPr>
        </p:nvSpPr>
        <p:spPr>
          <a:xfrm>
            <a:off x="8332334" y="6356350"/>
            <a:ext cx="11674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9" name="Google Shape;529;p22"/>
          <p:cNvSpPr txBox="1"/>
          <p:nvPr/>
        </p:nvSpPr>
        <p:spPr>
          <a:xfrm>
            <a:off x="504202" y="523428"/>
            <a:ext cx="674281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/>
          </a:p>
        </p:txBody>
      </p:sp>
      <p:sp>
        <p:nvSpPr>
          <p:cNvPr id="530" name="Google Shape;530;p22"/>
          <p:cNvSpPr txBox="1"/>
          <p:nvPr/>
        </p:nvSpPr>
        <p:spPr>
          <a:xfrm>
            <a:off x="1853013" y="2560443"/>
            <a:ext cx="674281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Wonderings?</a:t>
            </a:r>
            <a:endParaRPr/>
          </a:p>
        </p:txBody>
      </p:sp>
      <p:sp>
        <p:nvSpPr>
          <p:cNvPr id="531" name="Google Shape;531;p22"/>
          <p:cNvSpPr txBox="1"/>
          <p:nvPr/>
        </p:nvSpPr>
        <p:spPr>
          <a:xfrm>
            <a:off x="4174713" y="4597458"/>
            <a:ext cx="674281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Comments?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3"/>
          <p:cNvSpPr txBox="1"/>
          <p:nvPr>
            <p:ph type="ctrTitle"/>
          </p:nvPr>
        </p:nvSpPr>
        <p:spPr>
          <a:xfrm>
            <a:off x="210312" y="2235200"/>
            <a:ext cx="7232904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/>
              <a:t>Preparing for</a:t>
            </a:r>
            <a:br>
              <a:rPr lang="en-US"/>
            </a:br>
            <a:r>
              <a:rPr lang="en-US"/>
              <a:t>Budget Development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24"/>
          <p:cNvSpPr txBox="1"/>
          <p:nvPr/>
        </p:nvSpPr>
        <p:spPr>
          <a:xfrm>
            <a:off x="2042809" y="2674641"/>
            <a:ext cx="3501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542" name="Google Shape;542;p24"/>
          <p:cNvSpPr txBox="1"/>
          <p:nvPr/>
        </p:nvSpPr>
        <p:spPr>
          <a:xfrm>
            <a:off x="4002238" y="2674641"/>
            <a:ext cx="3501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543" name="Google Shape;543;p24"/>
          <p:cNvSpPr txBox="1"/>
          <p:nvPr/>
        </p:nvSpPr>
        <p:spPr>
          <a:xfrm>
            <a:off x="5932638" y="2674641"/>
            <a:ext cx="3501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544" name="Google Shape;544;p24"/>
          <p:cNvSpPr txBox="1"/>
          <p:nvPr/>
        </p:nvSpPr>
        <p:spPr>
          <a:xfrm>
            <a:off x="7863038" y="2674641"/>
            <a:ext cx="3501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545" name="Google Shape;545;p24"/>
          <p:cNvSpPr txBox="1"/>
          <p:nvPr/>
        </p:nvSpPr>
        <p:spPr>
          <a:xfrm>
            <a:off x="9807953" y="2674641"/>
            <a:ext cx="3501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546" name="Google Shape;546;p24"/>
          <p:cNvSpPr txBox="1"/>
          <p:nvPr>
            <p:ph idx="12" type="sldNum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7B22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47B2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D47B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7" name="Google Shape;547;p24"/>
          <p:cNvGrpSpPr/>
          <p:nvPr/>
        </p:nvGrpSpPr>
        <p:grpSpPr>
          <a:xfrm>
            <a:off x="521432" y="1862086"/>
            <a:ext cx="10822411" cy="2815518"/>
            <a:chOff x="3701" y="518854"/>
            <a:chExt cx="10822411" cy="2815518"/>
          </a:xfrm>
        </p:grpSpPr>
        <p:sp>
          <p:nvSpPr>
            <p:cNvPr id="548" name="Google Shape;548;p24"/>
            <p:cNvSpPr/>
            <p:nvPr/>
          </p:nvSpPr>
          <p:spPr>
            <a:xfrm>
              <a:off x="3701" y="518854"/>
              <a:ext cx="2004150" cy="2805810"/>
            </a:xfrm>
            <a:prstGeom prst="rect">
              <a:avLst/>
            </a:prstGeom>
            <a:solidFill>
              <a:srgbClr val="FCF5D8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24"/>
            <p:cNvSpPr txBox="1"/>
            <p:nvPr/>
          </p:nvSpPr>
          <p:spPr>
            <a:xfrm>
              <a:off x="3701" y="1585062"/>
              <a:ext cx="2004150" cy="1683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156250" spcFirstLastPara="1" rIns="156250" wrap="square" tIns="330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venir"/>
                <a:buNone/>
              </a:pPr>
              <a:r>
                <a:rPr b="1" i="0" lang="en-US" sz="1100" u="sng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Fall 2021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venir"/>
                <a:buNone/>
              </a:pPr>
              <a:r>
                <a:rPr b="0" i="0" lang="en-US" sz="1100" u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GO Team Developed 2021-2025 Strategic Plan</a:t>
              </a:r>
              <a:endParaRPr sz="11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584905" y="799435"/>
              <a:ext cx="841743" cy="841743"/>
            </a:xfrm>
            <a:prstGeom prst="ellipse">
              <a:avLst/>
            </a:prstGeom>
            <a:solidFill>
              <a:srgbClr val="F3CF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24"/>
            <p:cNvSpPr txBox="1"/>
            <p:nvPr/>
          </p:nvSpPr>
          <p:spPr>
            <a:xfrm>
              <a:off x="708175" y="922705"/>
              <a:ext cx="595203" cy="595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65625" spcFirstLastPara="1" rIns="65625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100"/>
                <a:buFont typeface="Avenir"/>
                <a:buNone/>
              </a:pPr>
              <a:r>
                <a:rPr lang="en-US" sz="410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1</a:t>
              </a:r>
              <a:endParaRPr/>
            </a:p>
          </p:txBody>
        </p:sp>
        <p:sp>
          <p:nvSpPr>
            <p:cNvPr id="552" name="Google Shape;552;p24"/>
            <p:cNvSpPr/>
            <p:nvPr/>
          </p:nvSpPr>
          <p:spPr>
            <a:xfrm>
              <a:off x="3701" y="3324593"/>
              <a:ext cx="2004150" cy="72"/>
            </a:xfrm>
            <a:prstGeom prst="rect">
              <a:avLst/>
            </a:prstGeom>
            <a:solidFill>
              <a:srgbClr val="A92791"/>
            </a:solidFill>
            <a:ln cap="flat" cmpd="sng" w="12700">
              <a:solidFill>
                <a:srgbClr val="F3CF4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24"/>
            <p:cNvSpPr/>
            <p:nvPr/>
          </p:nvSpPr>
          <p:spPr>
            <a:xfrm>
              <a:off x="2208266" y="518854"/>
              <a:ext cx="2004150" cy="2805810"/>
            </a:xfrm>
            <a:prstGeom prst="rect">
              <a:avLst/>
            </a:prstGeom>
            <a:solidFill>
              <a:srgbClr val="F8E4CF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24"/>
            <p:cNvSpPr txBox="1"/>
            <p:nvPr/>
          </p:nvSpPr>
          <p:spPr>
            <a:xfrm>
              <a:off x="2208266" y="1585062"/>
              <a:ext cx="2004150" cy="1683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156250" spcFirstLastPara="1" rIns="156250" wrap="square" tIns="330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venir"/>
                <a:buNone/>
              </a:pPr>
              <a:r>
                <a:rPr b="1" i="0" lang="en-US" sz="1100" u="sng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Summer 2022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venir"/>
                <a:buNone/>
              </a:pPr>
              <a:r>
                <a:rPr lang="en-US" sz="1100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School Leadership completed Needs Assessment and defined overarching needs for SY22-23</a:t>
              </a:r>
              <a:endParaRPr/>
            </a:p>
          </p:txBody>
        </p:sp>
        <p:sp>
          <p:nvSpPr>
            <p:cNvPr id="555" name="Google Shape;555;p24"/>
            <p:cNvSpPr/>
            <p:nvPr/>
          </p:nvSpPr>
          <p:spPr>
            <a:xfrm>
              <a:off x="2789470" y="799435"/>
              <a:ext cx="841743" cy="841743"/>
            </a:xfrm>
            <a:prstGeom prst="ellipse">
              <a:avLst/>
            </a:prstGeom>
            <a:solidFill>
              <a:srgbClr val="D47B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24"/>
            <p:cNvSpPr txBox="1"/>
            <p:nvPr/>
          </p:nvSpPr>
          <p:spPr>
            <a:xfrm>
              <a:off x="2912740" y="922705"/>
              <a:ext cx="595203" cy="595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65625" spcFirstLastPara="1" rIns="65625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100"/>
                <a:buFont typeface="Avenir"/>
                <a:buNone/>
              </a:pPr>
              <a:r>
                <a:rPr lang="en-US" sz="410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2</a:t>
              </a:r>
              <a:endParaRPr/>
            </a:p>
          </p:txBody>
        </p:sp>
        <p:sp>
          <p:nvSpPr>
            <p:cNvPr id="557" name="Google Shape;557;p24"/>
            <p:cNvSpPr/>
            <p:nvPr/>
          </p:nvSpPr>
          <p:spPr>
            <a:xfrm>
              <a:off x="2208266" y="3324593"/>
              <a:ext cx="2004150" cy="72"/>
            </a:xfrm>
            <a:prstGeom prst="rect">
              <a:avLst/>
            </a:prstGeom>
            <a:solidFill>
              <a:srgbClr val="A92791"/>
            </a:solidFill>
            <a:ln cap="flat" cmpd="sng" w="12700">
              <a:solidFill>
                <a:srgbClr val="D47B2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24"/>
            <p:cNvSpPr/>
            <p:nvPr/>
          </p:nvSpPr>
          <p:spPr>
            <a:xfrm>
              <a:off x="4412831" y="518854"/>
              <a:ext cx="2004150" cy="2805810"/>
            </a:xfrm>
            <a:prstGeom prst="rect">
              <a:avLst/>
            </a:prstGeom>
            <a:solidFill>
              <a:srgbClr val="BAF0FF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24"/>
            <p:cNvSpPr txBox="1"/>
            <p:nvPr/>
          </p:nvSpPr>
          <p:spPr>
            <a:xfrm>
              <a:off x="4412831" y="1585062"/>
              <a:ext cx="2004150" cy="1683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156250" spcFirstLastPara="1" rIns="156250" wrap="square" tIns="330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venir"/>
                <a:buNone/>
              </a:pPr>
              <a:r>
                <a:rPr b="1" i="0" lang="en-US" sz="1100" u="sng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August 2022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venir"/>
                <a:buNone/>
              </a:pPr>
              <a:r>
                <a:rPr b="0" lang="en-US" sz="1100" u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School Leadership completed 2022-2023 Continuous Improvement Plan</a:t>
              </a:r>
              <a:endParaRPr/>
            </a:p>
          </p:txBody>
        </p:sp>
        <p:sp>
          <p:nvSpPr>
            <p:cNvPr id="560" name="Google Shape;560;p24"/>
            <p:cNvSpPr/>
            <p:nvPr/>
          </p:nvSpPr>
          <p:spPr>
            <a:xfrm>
              <a:off x="4994035" y="799435"/>
              <a:ext cx="841743" cy="841743"/>
            </a:xfrm>
            <a:prstGeom prst="ellipse">
              <a:avLst/>
            </a:prstGeom>
            <a:solidFill>
              <a:srgbClr val="0083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24"/>
            <p:cNvSpPr txBox="1"/>
            <p:nvPr/>
          </p:nvSpPr>
          <p:spPr>
            <a:xfrm>
              <a:off x="5117305" y="922705"/>
              <a:ext cx="595203" cy="595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65625" spcFirstLastPara="1" rIns="65625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100"/>
                <a:buFont typeface="Avenir"/>
                <a:buNone/>
              </a:pPr>
              <a:r>
                <a:rPr lang="en-US" sz="410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3</a:t>
              </a:r>
              <a:endParaRPr/>
            </a:p>
          </p:txBody>
        </p:sp>
        <p:sp>
          <p:nvSpPr>
            <p:cNvPr id="562" name="Google Shape;562;p24"/>
            <p:cNvSpPr/>
            <p:nvPr/>
          </p:nvSpPr>
          <p:spPr>
            <a:xfrm>
              <a:off x="4412831" y="3324593"/>
              <a:ext cx="2004150" cy="72"/>
            </a:xfrm>
            <a:prstGeom prst="rect">
              <a:avLst/>
            </a:prstGeom>
            <a:solidFill>
              <a:srgbClr val="0083A9"/>
            </a:solidFill>
            <a:ln cap="flat" cmpd="sng" w="12700">
              <a:solidFill>
                <a:srgbClr val="0083A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4"/>
            <p:cNvSpPr/>
            <p:nvPr/>
          </p:nvSpPr>
          <p:spPr>
            <a:xfrm>
              <a:off x="6599239" y="528562"/>
              <a:ext cx="2004150" cy="2805810"/>
            </a:xfrm>
            <a:prstGeom prst="rect">
              <a:avLst/>
            </a:prstGeom>
            <a:solidFill>
              <a:srgbClr val="F3CDED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4"/>
            <p:cNvSpPr txBox="1"/>
            <p:nvPr/>
          </p:nvSpPr>
          <p:spPr>
            <a:xfrm>
              <a:off x="6599239" y="1594770"/>
              <a:ext cx="2004150" cy="1683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156250" spcFirstLastPara="1" rIns="156250" wrap="square" tIns="330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venir"/>
                <a:buNone/>
              </a:pPr>
              <a:r>
                <a:rPr b="1" lang="en-US" sz="1100" u="sng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Sept. – Dec. 2022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venir"/>
                <a:buNone/>
              </a:pPr>
              <a:r>
                <a:rPr b="0" lang="en-US" sz="1100" u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Utilizing current data, the </a:t>
              </a:r>
              <a:r>
                <a:rPr b="1" lang="en-US" sz="1100" u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GO Team </a:t>
              </a:r>
              <a:r>
                <a:rPr b="0" lang="en-US" sz="1100" u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will review &amp; update the school strategic priorities and plan, as needed</a:t>
              </a:r>
              <a:endParaRPr/>
            </a:p>
          </p:txBody>
        </p:sp>
        <p:sp>
          <p:nvSpPr>
            <p:cNvPr id="565" name="Google Shape;565;p24"/>
            <p:cNvSpPr/>
            <p:nvPr/>
          </p:nvSpPr>
          <p:spPr>
            <a:xfrm>
              <a:off x="7198600" y="799435"/>
              <a:ext cx="841743" cy="841743"/>
            </a:xfrm>
            <a:prstGeom prst="ellipse">
              <a:avLst/>
            </a:prstGeom>
            <a:solidFill>
              <a:srgbClr val="A92A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4"/>
            <p:cNvSpPr txBox="1"/>
            <p:nvPr/>
          </p:nvSpPr>
          <p:spPr>
            <a:xfrm>
              <a:off x="7321870" y="922705"/>
              <a:ext cx="595203" cy="595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65625" spcFirstLastPara="1" rIns="65625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100"/>
                <a:buFont typeface="Avenir"/>
                <a:buNone/>
              </a:pPr>
              <a:r>
                <a:rPr lang="en-US" sz="410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4</a:t>
              </a:r>
              <a:endParaRPr/>
            </a:p>
          </p:txBody>
        </p:sp>
        <p:sp>
          <p:nvSpPr>
            <p:cNvPr id="567" name="Google Shape;567;p24"/>
            <p:cNvSpPr/>
            <p:nvPr/>
          </p:nvSpPr>
          <p:spPr>
            <a:xfrm>
              <a:off x="6617397" y="3324593"/>
              <a:ext cx="2004150" cy="72"/>
            </a:xfrm>
            <a:prstGeom prst="rect">
              <a:avLst/>
            </a:prstGeom>
            <a:solidFill>
              <a:srgbClr val="0083A9"/>
            </a:solidFill>
            <a:ln cap="flat" cmpd="sng" w="12700">
              <a:solidFill>
                <a:srgbClr val="A92A9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24"/>
            <p:cNvSpPr/>
            <p:nvPr/>
          </p:nvSpPr>
          <p:spPr>
            <a:xfrm>
              <a:off x="8821962" y="518854"/>
              <a:ext cx="2004150" cy="2805810"/>
            </a:xfrm>
            <a:prstGeom prst="rect">
              <a:avLst/>
            </a:prstGeom>
            <a:solidFill>
              <a:srgbClr val="C3F6D1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24"/>
            <p:cNvSpPr txBox="1"/>
            <p:nvPr/>
          </p:nvSpPr>
          <p:spPr>
            <a:xfrm>
              <a:off x="8821962" y="1585062"/>
              <a:ext cx="2004150" cy="1683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156250" spcFirstLastPara="1" rIns="156250" wrap="square" tIns="330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venir"/>
                <a:buNone/>
              </a:pPr>
              <a:r>
                <a:rPr b="1" lang="en-US" sz="1100" u="sng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Before Winter Break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venir"/>
                <a:buNone/>
              </a:pPr>
              <a:r>
                <a:rPr b="1" lang="en-US" sz="1100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GO Team </a:t>
              </a:r>
              <a:r>
                <a:rPr lang="en-US" sz="1100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will take action (vote) on the school’s strategic plan and vote on the ranked strategic plan priorities for SY23-24 budget discussions.</a:t>
              </a:r>
              <a:endParaRPr/>
            </a:p>
          </p:txBody>
        </p:sp>
        <p:sp>
          <p:nvSpPr>
            <p:cNvPr id="570" name="Google Shape;570;p24"/>
            <p:cNvSpPr/>
            <p:nvPr/>
          </p:nvSpPr>
          <p:spPr>
            <a:xfrm>
              <a:off x="9403165" y="799435"/>
              <a:ext cx="841743" cy="841743"/>
            </a:xfrm>
            <a:prstGeom prst="ellipse">
              <a:avLst/>
            </a:prstGeom>
            <a:solidFill>
              <a:srgbClr val="1598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24"/>
            <p:cNvSpPr txBox="1"/>
            <p:nvPr/>
          </p:nvSpPr>
          <p:spPr>
            <a:xfrm>
              <a:off x="9526435" y="922705"/>
              <a:ext cx="595203" cy="5952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65625" spcFirstLastPara="1" rIns="65625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100"/>
                <a:buFont typeface="Avenir"/>
                <a:buNone/>
              </a:pPr>
              <a:r>
                <a:rPr lang="en-US" sz="410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5</a:t>
              </a:r>
              <a:endParaRPr/>
            </a:p>
          </p:txBody>
        </p:sp>
        <p:sp>
          <p:nvSpPr>
            <p:cNvPr id="572" name="Google Shape;572;p24"/>
            <p:cNvSpPr/>
            <p:nvPr/>
          </p:nvSpPr>
          <p:spPr>
            <a:xfrm>
              <a:off x="8821962" y="3324593"/>
              <a:ext cx="2004150" cy="72"/>
            </a:xfrm>
            <a:prstGeom prst="rect">
              <a:avLst/>
            </a:prstGeom>
            <a:solidFill>
              <a:srgbClr val="129836"/>
            </a:solidFill>
            <a:ln cap="flat" cmpd="sng" w="12700">
              <a:solidFill>
                <a:srgbClr val="129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3" name="Google Shape;573;p24"/>
          <p:cNvSpPr/>
          <p:nvPr/>
        </p:nvSpPr>
        <p:spPr>
          <a:xfrm>
            <a:off x="9931623" y="808861"/>
            <a:ext cx="731378" cy="98336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12700">
            <a:solidFill>
              <a:srgbClr val="86EFA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74" name="Google Shape;574;p24"/>
          <p:cNvSpPr txBox="1"/>
          <p:nvPr/>
        </p:nvSpPr>
        <p:spPr>
          <a:xfrm>
            <a:off x="8862861" y="439529"/>
            <a:ext cx="25808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You are </a:t>
            </a:r>
            <a:r>
              <a:rPr b="1" i="0" lang="en-US" sz="1800" u="none" cap="none" strike="noStrike">
                <a:solidFill>
                  <a:srgbClr val="159839"/>
                </a:solidFill>
                <a:latin typeface="Avenir"/>
                <a:ea typeface="Avenir"/>
                <a:cs typeface="Avenir"/>
                <a:sym typeface="Avenir"/>
              </a:rPr>
              <a:t>HERE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5"/>
          <p:cNvSpPr txBox="1"/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/>
              <a:t>Action on the Updated Strategic Plan</a:t>
            </a:r>
            <a:endParaRPr/>
          </a:p>
        </p:txBody>
      </p:sp>
      <p:sp>
        <p:nvSpPr>
          <p:cNvPr id="580" name="Google Shape;580;p25"/>
          <p:cNvSpPr txBox="1"/>
          <p:nvPr>
            <p:ph idx="12" type="sldNum"/>
          </p:nvPr>
        </p:nvSpPr>
        <p:spPr>
          <a:xfrm>
            <a:off x="10206318" y="6356350"/>
            <a:ext cx="160468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A9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83A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83A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5"/>
          <p:cNvSpPr txBox="1"/>
          <p:nvPr>
            <p:ph idx="1" type="body"/>
          </p:nvPr>
        </p:nvSpPr>
        <p:spPr>
          <a:xfrm>
            <a:off x="1167492" y="2478025"/>
            <a:ext cx="8387988" cy="3703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None/>
            </a:pPr>
            <a:r>
              <a:rPr lang="en-US" sz="3200">
                <a:solidFill>
                  <a:srgbClr val="3F3F3F"/>
                </a:solidFill>
              </a:rPr>
              <a:t>The GO Team needs to </a:t>
            </a:r>
            <a:r>
              <a:rPr b="1" lang="en-US" sz="3200">
                <a:solidFill>
                  <a:schemeClr val="accent3"/>
                </a:solidFill>
              </a:rPr>
              <a:t>TAKE ACTION (vote)</a:t>
            </a:r>
            <a:r>
              <a:rPr lang="en-US" sz="3200">
                <a:solidFill>
                  <a:schemeClr val="accent3"/>
                </a:solidFill>
              </a:rPr>
              <a:t> </a:t>
            </a:r>
            <a:r>
              <a:rPr lang="en-US" sz="3200">
                <a:solidFill>
                  <a:srgbClr val="3F3F3F"/>
                </a:solidFill>
              </a:rPr>
              <a:t>on its updated Strategic Plan. After the motion and a second, the GO Team may have additional discussion. Once discussion is concluded, the GO Team will vote.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6"/>
          <p:cNvSpPr txBox="1"/>
          <p:nvPr>
            <p:ph idx="12" type="sldNum"/>
          </p:nvPr>
        </p:nvSpPr>
        <p:spPr>
          <a:xfrm>
            <a:off x="8332334" y="6356350"/>
            <a:ext cx="11674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A9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83A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83A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6"/>
          <p:cNvSpPr txBox="1"/>
          <p:nvPr/>
        </p:nvSpPr>
        <p:spPr>
          <a:xfrm>
            <a:off x="207304" y="37924"/>
            <a:ext cx="785469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Arial"/>
              <a:buNone/>
            </a:pPr>
            <a:r>
              <a:rPr b="1" i="0" lang="en-US" sz="72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Discussion</a:t>
            </a:r>
            <a:endParaRPr/>
          </a:p>
        </p:txBody>
      </p:sp>
      <p:sp>
        <p:nvSpPr>
          <p:cNvPr id="588" name="Google Shape;588;p26"/>
          <p:cNvSpPr txBox="1"/>
          <p:nvPr/>
        </p:nvSpPr>
        <p:spPr>
          <a:xfrm>
            <a:off x="960120" y="1474619"/>
            <a:ext cx="7854696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Strategic Plan Priority Ranking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In preparation for the 2023-2024 Budget Development (January–March 2023), the GO Team needs to rank its Strategic Plan Priorities. Use the next slide to capture the priority ranking.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7"/>
          <p:cNvSpPr txBox="1"/>
          <p:nvPr/>
        </p:nvSpPr>
        <p:spPr>
          <a:xfrm>
            <a:off x="68365" y="76912"/>
            <a:ext cx="8289421" cy="1700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47B22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D47B22"/>
                </a:solidFill>
                <a:latin typeface="Arial"/>
                <a:ea typeface="Arial"/>
                <a:cs typeface="Arial"/>
                <a:sym typeface="Arial"/>
              </a:rPr>
              <a:t>Strategic Plan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47B22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D47B22"/>
                </a:solidFill>
                <a:latin typeface="Arial"/>
                <a:ea typeface="Arial"/>
                <a:cs typeface="Arial"/>
                <a:sym typeface="Arial"/>
              </a:rPr>
              <a:t>Priority Ranking</a:t>
            </a:r>
            <a:endParaRPr/>
          </a:p>
        </p:txBody>
      </p:sp>
      <p:sp>
        <p:nvSpPr>
          <p:cNvPr id="594" name="Google Shape;594;p27"/>
          <p:cNvSpPr txBox="1"/>
          <p:nvPr/>
        </p:nvSpPr>
        <p:spPr>
          <a:xfrm>
            <a:off x="1049824" y="2263650"/>
            <a:ext cx="62103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-US" sz="1500">
                <a:solidFill>
                  <a:schemeClr val="dk1"/>
                </a:solidFill>
              </a:rPr>
              <a:t>Improve student mastery of core content knowledge (ELA/ Literacy, Math, Science &amp; Social Studies) 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n-US" sz="1500">
                <a:solidFill>
                  <a:schemeClr val="dk1"/>
                </a:solidFill>
              </a:rPr>
              <a:t>Prepare and develop knowledgeable staff focused on quality teaching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n-US" sz="1500">
                <a:solidFill>
                  <a:schemeClr val="dk1"/>
                </a:solidFill>
              </a:rPr>
              <a:t>Build teacher capacity in core content areas (ELA, Math, Science &amp; Social Studies) 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n-US" sz="1500">
                <a:solidFill>
                  <a:schemeClr val="dk1"/>
                </a:solidFill>
              </a:rPr>
              <a:t>Recommend high-quality staff for vacant positions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n-US" sz="1500">
                <a:solidFill>
                  <a:schemeClr val="dk1"/>
                </a:solidFill>
              </a:rPr>
              <a:t>Implement an effective STEM enriched curriculum to drive interdisciplinary and project-based teaching and learning approaches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n-US" sz="1500">
                <a:solidFill>
                  <a:schemeClr val="dk1"/>
                </a:solidFill>
              </a:rPr>
              <a:t>Foster a positive school culture through a collaborative, inclusive, and responsive school culture embracing the diverse communities and stakeholders that comprise the Herman J. Russell West End Academy family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n-US" sz="1500">
                <a:solidFill>
                  <a:schemeClr val="dk1"/>
                </a:solidFill>
              </a:rPr>
              <a:t>Close the Student Achievement Gap with Regular Education Students and Students with Disabilities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n-US" sz="1500">
                <a:solidFill>
                  <a:schemeClr val="dk1"/>
                </a:solidFill>
              </a:rPr>
              <a:t>Ensure systems and resources are aligned to school priorities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n-US" sz="1500">
                <a:solidFill>
                  <a:schemeClr val="dk1"/>
                </a:solidFill>
                <a:highlight>
                  <a:srgbClr val="00FFFF"/>
                </a:highlight>
              </a:rPr>
              <a:t>Increasing opportunities for parental involvement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595" name="Google Shape;595;p27"/>
          <p:cNvSpPr txBox="1"/>
          <p:nvPr/>
        </p:nvSpPr>
        <p:spPr>
          <a:xfrm>
            <a:off x="1351901" y="1775663"/>
            <a:ext cx="606247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 the school’s priorities from Higher to Lower</a:t>
            </a:r>
            <a:endParaRPr/>
          </a:p>
        </p:txBody>
      </p:sp>
      <p:sp>
        <p:nvSpPr>
          <p:cNvPr id="596" name="Google Shape;596;p27"/>
          <p:cNvSpPr txBox="1"/>
          <p:nvPr/>
        </p:nvSpPr>
        <p:spPr>
          <a:xfrm>
            <a:off x="7414375" y="731825"/>
            <a:ext cx="4826400" cy="602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30200" lvl="1" marL="28575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○"/>
            </a:pPr>
            <a:r>
              <a:rPr lang="en-US" sz="1600">
                <a:solidFill>
                  <a:schemeClr val="accent2"/>
                </a:solidFill>
              </a:rPr>
              <a:t>Improve student mastery of core content knowledge (ELA/ Literacy, Math, Science &amp; Social Studies) </a:t>
            </a:r>
            <a:endParaRPr sz="1600">
              <a:solidFill>
                <a:schemeClr val="accent2"/>
              </a:solidFill>
            </a:endParaRPr>
          </a:p>
          <a:p>
            <a:pPr indent="-330200" lvl="1" marL="285750" rtl="0" algn="l"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1600"/>
              <a:buChar char="○"/>
            </a:pPr>
            <a:r>
              <a:rPr lang="en-US" sz="1600">
                <a:solidFill>
                  <a:srgbClr val="ED7D31"/>
                </a:solidFill>
              </a:rPr>
              <a:t>Close the Student Achievement Gap with Regular Education Students and Students with Disabilities</a:t>
            </a:r>
            <a:endParaRPr sz="1600">
              <a:solidFill>
                <a:srgbClr val="ED7D31"/>
              </a:solidFill>
            </a:endParaRPr>
          </a:p>
          <a:p>
            <a:pPr indent="-330200" lvl="1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mbria"/>
              <a:buChar char="○"/>
            </a:pPr>
            <a:r>
              <a:rPr lang="en-US" sz="1600">
                <a:solidFill>
                  <a:srgbClr val="ED7D31"/>
                </a:solidFill>
              </a:rPr>
              <a:t>Implement an effective STEM enriched curriculum to drive interdisciplinary and project-based teaching and learning approaches</a:t>
            </a:r>
            <a:r>
              <a:rPr i="0" lang="en-US" sz="1600" u="none" cap="none" strike="noStrike">
                <a:solidFill>
                  <a:srgbClr val="000000"/>
                </a:solidFill>
              </a:rPr>
              <a:t> </a:t>
            </a:r>
            <a:endParaRPr sz="1600"/>
          </a:p>
          <a:p>
            <a:pPr indent="-330200" lvl="1" marL="285750" rtl="0" algn="l"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1600"/>
              <a:buChar char="○"/>
            </a:pPr>
            <a:r>
              <a:rPr lang="en-US" sz="1600">
                <a:solidFill>
                  <a:srgbClr val="ED7D31"/>
                </a:solidFill>
              </a:rPr>
              <a:t>Foster a positive school culture through a collaborative, inclusive, and responsive school culture embracing the diverse communities and stakeholders that comprise the Herman J. Russell West End Academy family</a:t>
            </a:r>
            <a:endParaRPr sz="1600">
              <a:solidFill>
                <a:srgbClr val="ED7D31"/>
              </a:solidFill>
            </a:endParaRPr>
          </a:p>
          <a:p>
            <a:pPr indent="-330200" lvl="1" marL="285750" rtl="0" algn="l"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1600"/>
              <a:buChar char="○"/>
            </a:pPr>
            <a:r>
              <a:rPr lang="en-US" sz="1600">
                <a:solidFill>
                  <a:srgbClr val="ED7D31"/>
                </a:solidFill>
              </a:rPr>
              <a:t>Prepare and develop knowledgeable staff focused on quality teaching </a:t>
            </a:r>
            <a:endParaRPr sz="1600">
              <a:solidFill>
                <a:srgbClr val="ED7D31"/>
              </a:solidFill>
            </a:endParaRPr>
          </a:p>
          <a:p>
            <a:pPr indent="-330200" lvl="1" marL="285750" rtl="0" algn="l"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1600"/>
              <a:buChar char="○"/>
            </a:pPr>
            <a:r>
              <a:rPr lang="en-US" sz="1600">
                <a:solidFill>
                  <a:srgbClr val="ED7D31"/>
                </a:solidFill>
              </a:rPr>
              <a:t>Build teacher capacity in core content areas (ELA, Math, Science &amp; Social Studies) </a:t>
            </a:r>
            <a:endParaRPr sz="1600">
              <a:solidFill>
                <a:srgbClr val="ED7D31"/>
              </a:solidFill>
            </a:endParaRPr>
          </a:p>
          <a:p>
            <a:pPr indent="-330200" lvl="1" marL="285750" rtl="0" algn="l"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1600"/>
              <a:buChar char="○"/>
            </a:pPr>
            <a:r>
              <a:rPr lang="en-US" sz="1600">
                <a:solidFill>
                  <a:srgbClr val="ED7D31"/>
                </a:solidFill>
              </a:rPr>
              <a:t>Recommend high-quality staff for vacant positions</a:t>
            </a:r>
            <a:endParaRPr sz="1600">
              <a:solidFill>
                <a:srgbClr val="ED7D31"/>
              </a:solidFill>
            </a:endParaRPr>
          </a:p>
          <a:p>
            <a:pPr indent="-330200" lvl="1" marL="285750" rtl="0" algn="l"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1600"/>
              <a:buChar char="○"/>
            </a:pPr>
            <a:r>
              <a:rPr lang="en-US" sz="1600">
                <a:solidFill>
                  <a:srgbClr val="ED7D31"/>
                </a:solidFill>
              </a:rPr>
              <a:t>Ensure systems and resources are aligned to school priorities</a:t>
            </a:r>
            <a:endParaRPr sz="1600">
              <a:solidFill>
                <a:srgbClr val="ED7D31"/>
              </a:solidFill>
            </a:endParaRPr>
          </a:p>
          <a:p>
            <a:pPr indent="-330200" lvl="1" marL="285750" rtl="0" algn="l"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1600"/>
              <a:buChar char="○"/>
            </a:pPr>
            <a:r>
              <a:rPr lang="en-US" sz="1750">
                <a:solidFill>
                  <a:srgbClr val="ED7D31"/>
                </a:solidFill>
                <a:highlight>
                  <a:srgbClr val="00FFFF"/>
                </a:highlight>
                <a:latin typeface="EB Garamond"/>
                <a:ea typeface="EB Garamond"/>
                <a:cs typeface="EB Garamond"/>
                <a:sym typeface="EB Garamond"/>
              </a:rPr>
              <a:t>Increasing opportunities for parental involvement</a:t>
            </a:r>
            <a:endParaRPr sz="1600">
              <a:solidFill>
                <a:srgbClr val="ED7D3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597" name="Google Shape;597;p27"/>
          <p:cNvSpPr/>
          <p:nvPr/>
        </p:nvSpPr>
        <p:spPr>
          <a:xfrm>
            <a:off x="392649" y="2587752"/>
            <a:ext cx="502920" cy="353872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54144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27"/>
          <p:cNvSpPr txBox="1"/>
          <p:nvPr/>
        </p:nvSpPr>
        <p:spPr>
          <a:xfrm>
            <a:off x="260029" y="2263641"/>
            <a:ext cx="768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A9"/>
              </a:buClr>
              <a:buSzPts val="1600"/>
              <a:buFont typeface="Arial"/>
              <a:buNone/>
            </a:pPr>
            <a:r>
              <a:rPr b="0" i="0" lang="en-US" u="none" cap="none" strike="noStrike">
                <a:solidFill>
                  <a:srgbClr val="0083A9"/>
                </a:solidFill>
                <a:latin typeface="Arial"/>
                <a:ea typeface="Arial"/>
                <a:cs typeface="Arial"/>
                <a:sym typeface="Arial"/>
              </a:rPr>
              <a:t>Higher</a:t>
            </a:r>
            <a:endParaRPr sz="1200"/>
          </a:p>
        </p:txBody>
      </p:sp>
      <p:sp>
        <p:nvSpPr>
          <p:cNvPr id="599" name="Google Shape;599;p27"/>
          <p:cNvSpPr txBox="1"/>
          <p:nvPr/>
        </p:nvSpPr>
        <p:spPr>
          <a:xfrm>
            <a:off x="285003" y="6126480"/>
            <a:ext cx="718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A9"/>
              </a:buClr>
              <a:buSzPts val="1600"/>
              <a:buFont typeface="Arial"/>
              <a:buNone/>
            </a:pPr>
            <a:r>
              <a:rPr b="0" i="0" lang="en-US" u="none" cap="none" strike="noStrike">
                <a:solidFill>
                  <a:srgbClr val="0083A9"/>
                </a:solidFill>
                <a:latin typeface="Arial"/>
                <a:ea typeface="Arial"/>
                <a:cs typeface="Arial"/>
                <a:sym typeface="Arial"/>
              </a:rPr>
              <a:t>Lower</a:t>
            </a:r>
            <a:endParaRPr sz="12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8"/>
          <p:cNvSpPr txBox="1"/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/>
              <a:t>Action on the Strategic Plan Priorities</a:t>
            </a:r>
            <a:endParaRPr/>
          </a:p>
        </p:txBody>
      </p:sp>
      <p:sp>
        <p:nvSpPr>
          <p:cNvPr id="605" name="Google Shape;605;p28"/>
          <p:cNvSpPr txBox="1"/>
          <p:nvPr>
            <p:ph idx="12" type="sldNum"/>
          </p:nvPr>
        </p:nvSpPr>
        <p:spPr>
          <a:xfrm>
            <a:off x="10206318" y="6356350"/>
            <a:ext cx="160468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A9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83A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83A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28"/>
          <p:cNvSpPr txBox="1"/>
          <p:nvPr>
            <p:ph idx="1" type="body"/>
          </p:nvPr>
        </p:nvSpPr>
        <p:spPr>
          <a:xfrm>
            <a:off x="1167492" y="2478025"/>
            <a:ext cx="8387988" cy="3703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None/>
            </a:pPr>
            <a:r>
              <a:rPr lang="en-US" sz="3200">
                <a:solidFill>
                  <a:srgbClr val="3F3F3F"/>
                </a:solidFill>
              </a:rPr>
              <a:t>The GO Team needs to </a:t>
            </a:r>
            <a:r>
              <a:rPr b="1" lang="en-US" sz="3200">
                <a:solidFill>
                  <a:schemeClr val="accent3"/>
                </a:solidFill>
              </a:rPr>
              <a:t>TAKE ACTION (vote)</a:t>
            </a:r>
            <a:r>
              <a:rPr lang="en-US" sz="3200">
                <a:solidFill>
                  <a:schemeClr val="accent3"/>
                </a:solidFill>
              </a:rPr>
              <a:t> </a:t>
            </a:r>
            <a:r>
              <a:rPr lang="en-US" sz="3200">
                <a:solidFill>
                  <a:srgbClr val="3F3F3F"/>
                </a:solidFill>
              </a:rPr>
              <a:t>on its ranked Strategic Plan Priorities. After the motion and a second, the GO Team may have additional discussion. Once discussion is concluded, the GO Team will vote.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9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29"/>
          <p:cNvSpPr/>
          <p:nvPr/>
        </p:nvSpPr>
        <p:spPr>
          <a:xfrm flipH="1">
            <a:off x="123536" y="5717905"/>
            <a:ext cx="1771609" cy="1140095"/>
          </a:xfrm>
          <a:custGeom>
            <a:rect b="b" l="l" r="r" t="t"/>
            <a:pathLst>
              <a:path extrusionOk="0" h="1140095" w="1771609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29"/>
          <p:cNvSpPr txBox="1"/>
          <p:nvPr>
            <p:ph type="title"/>
          </p:nvPr>
        </p:nvSpPr>
        <p:spPr>
          <a:xfrm>
            <a:off x="838201" y="367075"/>
            <a:ext cx="512056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b="1" lang="en-US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Where we’re going</a:t>
            </a:r>
            <a:endParaRPr/>
          </a:p>
        </p:txBody>
      </p:sp>
      <p:sp>
        <p:nvSpPr>
          <p:cNvPr id="615" name="Google Shape;615;p29"/>
          <p:cNvSpPr txBox="1"/>
          <p:nvPr>
            <p:ph idx="1" type="body"/>
          </p:nvPr>
        </p:nvSpPr>
        <p:spPr>
          <a:xfrm>
            <a:off x="838201" y="1825625"/>
            <a:ext cx="509219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At our next meeting(s) we will begin the discussion of the 2023-2024 budget.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Let me or the Chair know of any additional information you need for our future discussion.</a:t>
            </a:r>
            <a:endParaRPr/>
          </a:p>
          <a:p>
            <a:pPr indent="1524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16" name="Google Shape;616;p29"/>
          <p:cNvSpPr/>
          <p:nvPr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7" name="Google Shape;617;p2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7913" l="0" r="0" t="17913"/>
          <a:stretch/>
        </p:blipFill>
        <p:spPr>
          <a:xfrm>
            <a:off x="7901259" y="2727729"/>
            <a:ext cx="4290740" cy="4130271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29"/>
          <p:cNvSpPr/>
          <p:nvPr/>
        </p:nvSpPr>
        <p:spPr>
          <a:xfrm flipH="1" rot="-6040930">
            <a:off x="6034138" y="-673140"/>
            <a:ext cx="4021193" cy="4021193"/>
          </a:xfrm>
          <a:prstGeom prst="arc">
            <a:avLst>
              <a:gd fmla="val 16200000" name="adj1"/>
              <a:gd fmla="val 20093138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9" name="Google Shape;619;p29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4" l="21900" r="3" t="0"/>
          <a:stretch/>
        </p:blipFill>
        <p:spPr>
          <a:xfrm>
            <a:off x="6261609" y="0"/>
            <a:ext cx="3519311" cy="3007909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1200" u="none" cap="none" strike="noStrik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"/>
          <p:cNvSpPr txBox="1"/>
          <p:nvPr/>
        </p:nvSpPr>
        <p:spPr>
          <a:xfrm>
            <a:off x="2042809" y="2674641"/>
            <a:ext cx="3501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324" name="Google Shape;324;p3"/>
          <p:cNvSpPr txBox="1"/>
          <p:nvPr/>
        </p:nvSpPr>
        <p:spPr>
          <a:xfrm>
            <a:off x="4002238" y="2674641"/>
            <a:ext cx="3501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325" name="Google Shape;325;p3"/>
          <p:cNvSpPr txBox="1"/>
          <p:nvPr/>
        </p:nvSpPr>
        <p:spPr>
          <a:xfrm>
            <a:off x="5932638" y="2674641"/>
            <a:ext cx="3501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326" name="Google Shape;326;p3"/>
          <p:cNvSpPr txBox="1"/>
          <p:nvPr/>
        </p:nvSpPr>
        <p:spPr>
          <a:xfrm>
            <a:off x="7863038" y="2674641"/>
            <a:ext cx="3501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327" name="Google Shape;327;p3"/>
          <p:cNvSpPr txBox="1"/>
          <p:nvPr/>
        </p:nvSpPr>
        <p:spPr>
          <a:xfrm>
            <a:off x="9807953" y="2674641"/>
            <a:ext cx="3501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328" name="Google Shape;328;p3"/>
          <p:cNvSpPr txBox="1"/>
          <p:nvPr>
            <p:ph type="title"/>
          </p:nvPr>
        </p:nvSpPr>
        <p:spPr>
          <a:xfrm>
            <a:off x="172491" y="199336"/>
            <a:ext cx="629667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Timeline for GO Teams</a:t>
            </a:r>
            <a:endParaRPr/>
          </a:p>
        </p:txBody>
      </p:sp>
      <p:sp>
        <p:nvSpPr>
          <p:cNvPr id="329" name="Google Shape;329;p3"/>
          <p:cNvSpPr txBox="1"/>
          <p:nvPr>
            <p:ph idx="12" type="sldNum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30" name="Google Shape;330;p3"/>
          <p:cNvGrpSpPr/>
          <p:nvPr/>
        </p:nvGrpSpPr>
        <p:grpSpPr>
          <a:xfrm>
            <a:off x="1001704" y="2340738"/>
            <a:ext cx="10188590" cy="2650626"/>
            <a:chOff x="3484" y="517200"/>
            <a:chExt cx="10188590" cy="2650626"/>
          </a:xfrm>
        </p:grpSpPr>
        <p:sp>
          <p:nvSpPr>
            <p:cNvPr id="331" name="Google Shape;331;p3"/>
            <p:cNvSpPr/>
            <p:nvPr/>
          </p:nvSpPr>
          <p:spPr>
            <a:xfrm>
              <a:off x="3484" y="517200"/>
              <a:ext cx="1886775" cy="2641486"/>
            </a:xfrm>
            <a:prstGeom prst="rect">
              <a:avLst/>
            </a:prstGeom>
            <a:solidFill>
              <a:srgbClr val="FCF5D8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"/>
            <p:cNvSpPr txBox="1"/>
            <p:nvPr/>
          </p:nvSpPr>
          <p:spPr>
            <a:xfrm>
              <a:off x="3484" y="1520965"/>
              <a:ext cx="1886775" cy="15848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147100" spcFirstLastPara="1" rIns="147100" wrap="square" tIns="330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venir"/>
                <a:buNone/>
              </a:pPr>
              <a:r>
                <a:rPr b="1" i="0" lang="en-US" sz="1100" u="sng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Fall 2021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venir"/>
                <a:buNone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GO Team Developed 2021-2025 Strategic Plan</a:t>
              </a:r>
              <a:endParaRPr b="0" i="0" sz="11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550649" y="781349"/>
              <a:ext cx="792445" cy="792445"/>
            </a:xfrm>
            <a:prstGeom prst="ellipse">
              <a:avLst/>
            </a:prstGeom>
            <a:solidFill>
              <a:srgbClr val="F3CF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"/>
            <p:cNvSpPr txBox="1"/>
            <p:nvPr/>
          </p:nvSpPr>
          <p:spPr>
            <a:xfrm>
              <a:off x="666700" y="897400"/>
              <a:ext cx="560343" cy="560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61775" spcFirstLastPara="1" rIns="61775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800"/>
                <a:buFont typeface="Avenir"/>
                <a:buNone/>
              </a:pPr>
              <a:r>
                <a:rPr b="0" i="0" lang="en-US" sz="38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1</a:t>
              </a: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3484" y="3158615"/>
              <a:ext cx="1886775" cy="72"/>
            </a:xfrm>
            <a:prstGeom prst="rect">
              <a:avLst/>
            </a:prstGeom>
            <a:solidFill>
              <a:srgbClr val="A92791"/>
            </a:solidFill>
            <a:ln cap="flat" cmpd="sng" w="12700">
              <a:solidFill>
                <a:srgbClr val="F3CF4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2078938" y="517200"/>
              <a:ext cx="1886775" cy="2641486"/>
            </a:xfrm>
            <a:prstGeom prst="rect">
              <a:avLst/>
            </a:prstGeom>
            <a:solidFill>
              <a:srgbClr val="F8E4CF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"/>
            <p:cNvSpPr txBox="1"/>
            <p:nvPr/>
          </p:nvSpPr>
          <p:spPr>
            <a:xfrm>
              <a:off x="2078938" y="1520965"/>
              <a:ext cx="1886775" cy="15848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147100" spcFirstLastPara="1" rIns="147100" wrap="square" tIns="330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venir"/>
                <a:buNone/>
              </a:pPr>
              <a:r>
                <a:rPr b="1" i="0" lang="en-US" sz="1100" u="sng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Summer 2022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venir"/>
                <a:buNone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School Leadership completed Needs Assessment and defined overarching needs for SY22-23</a:t>
              </a: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2626103" y="781349"/>
              <a:ext cx="792445" cy="792445"/>
            </a:xfrm>
            <a:prstGeom prst="ellipse">
              <a:avLst/>
            </a:prstGeom>
            <a:solidFill>
              <a:srgbClr val="D47B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"/>
            <p:cNvSpPr txBox="1"/>
            <p:nvPr/>
          </p:nvSpPr>
          <p:spPr>
            <a:xfrm>
              <a:off x="2742154" y="897400"/>
              <a:ext cx="560343" cy="560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61775" spcFirstLastPara="1" rIns="61775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800"/>
                <a:buFont typeface="Avenir"/>
                <a:buNone/>
              </a:pPr>
              <a:r>
                <a:rPr b="0" i="0" lang="en-US" sz="38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2</a:t>
              </a: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2078938" y="3158615"/>
              <a:ext cx="1886775" cy="72"/>
            </a:xfrm>
            <a:prstGeom prst="rect">
              <a:avLst/>
            </a:prstGeom>
            <a:solidFill>
              <a:srgbClr val="A92791"/>
            </a:solidFill>
            <a:ln cap="flat" cmpd="sng" w="12700">
              <a:solidFill>
                <a:srgbClr val="D47B2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4154392" y="517200"/>
              <a:ext cx="1886775" cy="2641486"/>
            </a:xfrm>
            <a:prstGeom prst="rect">
              <a:avLst/>
            </a:prstGeom>
            <a:solidFill>
              <a:srgbClr val="BAF0FF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"/>
            <p:cNvSpPr txBox="1"/>
            <p:nvPr/>
          </p:nvSpPr>
          <p:spPr>
            <a:xfrm>
              <a:off x="4154392" y="1520965"/>
              <a:ext cx="1886775" cy="15848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147100" spcFirstLastPara="1" rIns="147100" wrap="square" tIns="330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venir"/>
                <a:buNone/>
              </a:pPr>
              <a:r>
                <a:rPr b="1" i="0" lang="en-US" sz="1100" u="sng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August 2022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venir"/>
                <a:buNone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School Leadership completed 2022-2023 Continuous Improvement Plan</a:t>
              </a: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4701557" y="781349"/>
              <a:ext cx="792445" cy="792445"/>
            </a:xfrm>
            <a:prstGeom prst="ellipse">
              <a:avLst/>
            </a:prstGeom>
            <a:solidFill>
              <a:srgbClr val="0083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"/>
            <p:cNvSpPr txBox="1"/>
            <p:nvPr/>
          </p:nvSpPr>
          <p:spPr>
            <a:xfrm>
              <a:off x="4817608" y="897400"/>
              <a:ext cx="560343" cy="560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61775" spcFirstLastPara="1" rIns="61775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800"/>
                <a:buFont typeface="Avenir"/>
                <a:buNone/>
              </a:pPr>
              <a:r>
                <a:rPr b="0" i="0" lang="en-US" sz="38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3</a:t>
              </a: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4154392" y="3158615"/>
              <a:ext cx="1886775" cy="72"/>
            </a:xfrm>
            <a:prstGeom prst="rect">
              <a:avLst/>
            </a:prstGeom>
            <a:solidFill>
              <a:srgbClr val="0083A9"/>
            </a:solidFill>
            <a:ln cap="flat" cmpd="sng" w="12700">
              <a:solidFill>
                <a:srgbClr val="0083A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6212751" y="526340"/>
              <a:ext cx="1886775" cy="2641486"/>
            </a:xfrm>
            <a:prstGeom prst="rect">
              <a:avLst/>
            </a:prstGeom>
            <a:solidFill>
              <a:srgbClr val="F3CDED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"/>
            <p:cNvSpPr txBox="1"/>
            <p:nvPr/>
          </p:nvSpPr>
          <p:spPr>
            <a:xfrm>
              <a:off x="6229889" y="1385555"/>
              <a:ext cx="1886700" cy="15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147100" spcFirstLastPara="1" rIns="147100" wrap="square" tIns="330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venir"/>
                <a:buNone/>
              </a:pPr>
              <a:r>
                <a:rPr i="0" lang="en-US" sz="1200" u="sng" cap="none" strike="noStrike">
                  <a:solidFill>
                    <a:srgbClr val="00000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Sept. – Dec. 2022</a:t>
              </a:r>
              <a:endParaRPr sz="1500">
                <a:latin typeface="Arial Black"/>
                <a:ea typeface="Arial Black"/>
                <a:cs typeface="Arial Black"/>
                <a:sym typeface="Arial Black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venir"/>
                <a:buNone/>
              </a:pPr>
              <a:r>
                <a:rPr i="0" lang="en-US" sz="1200" u="none" cap="none" strike="noStrike">
                  <a:solidFill>
                    <a:srgbClr val="00000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Utilizing current data, the GO Team will review &amp; possibly update the school strategic priorities and plan </a:t>
              </a:r>
              <a:endParaRPr sz="1500"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6777010" y="781349"/>
              <a:ext cx="792445" cy="792445"/>
            </a:xfrm>
            <a:prstGeom prst="ellipse">
              <a:avLst/>
            </a:prstGeom>
            <a:solidFill>
              <a:srgbClr val="A92A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"/>
            <p:cNvSpPr txBox="1"/>
            <p:nvPr/>
          </p:nvSpPr>
          <p:spPr>
            <a:xfrm>
              <a:off x="6893061" y="897400"/>
              <a:ext cx="560343" cy="560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61775" spcFirstLastPara="1" rIns="61775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800"/>
                <a:buFont typeface="Avenir"/>
                <a:buNone/>
              </a:pPr>
              <a:r>
                <a:rPr b="0" i="0" lang="en-US" sz="38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4</a:t>
              </a: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6229845" y="3158615"/>
              <a:ext cx="1886775" cy="72"/>
            </a:xfrm>
            <a:prstGeom prst="rect">
              <a:avLst/>
            </a:prstGeom>
            <a:solidFill>
              <a:srgbClr val="0083A9"/>
            </a:solidFill>
            <a:ln cap="flat" cmpd="sng" w="12700">
              <a:solidFill>
                <a:srgbClr val="A92A9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8305299" y="517200"/>
              <a:ext cx="1886775" cy="2641486"/>
            </a:xfrm>
            <a:prstGeom prst="rect">
              <a:avLst/>
            </a:prstGeom>
            <a:solidFill>
              <a:srgbClr val="C3F6D1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"/>
            <p:cNvSpPr txBox="1"/>
            <p:nvPr/>
          </p:nvSpPr>
          <p:spPr>
            <a:xfrm>
              <a:off x="8305299" y="1520965"/>
              <a:ext cx="1886775" cy="15848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147100" spcFirstLastPara="1" rIns="147100" wrap="square" tIns="330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venir"/>
                <a:buNone/>
              </a:pPr>
              <a:r>
                <a:rPr b="1" i="0" lang="en-US" sz="1100" u="sng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Before Winter Break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venir"/>
                <a:buNone/>
              </a:pPr>
              <a:r>
                <a:rPr b="1" i="0" lang="en-US" sz="11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GO Team </a:t>
              </a:r>
              <a:r>
                <a:rPr b="0" i="0" lang="en-US" sz="11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will take action (vote) on the school’s strategic plan and vote on the ranked strategic plan priorities for SY23-24 budget discussions.</a:t>
              </a: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8852464" y="781349"/>
              <a:ext cx="792445" cy="792445"/>
            </a:xfrm>
            <a:prstGeom prst="ellipse">
              <a:avLst/>
            </a:prstGeom>
            <a:solidFill>
              <a:srgbClr val="1598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"/>
            <p:cNvSpPr txBox="1"/>
            <p:nvPr/>
          </p:nvSpPr>
          <p:spPr>
            <a:xfrm>
              <a:off x="8968515" y="897400"/>
              <a:ext cx="560343" cy="560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61775" spcFirstLastPara="1" rIns="61775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800"/>
                <a:buFont typeface="Avenir"/>
                <a:buNone/>
              </a:pPr>
              <a:r>
                <a:rPr b="0" i="0" lang="en-US" sz="38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5</a:t>
              </a: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8305299" y="3158615"/>
              <a:ext cx="1886775" cy="72"/>
            </a:xfrm>
            <a:prstGeom prst="rect">
              <a:avLst/>
            </a:prstGeom>
            <a:solidFill>
              <a:srgbClr val="129836"/>
            </a:solidFill>
            <a:ln cap="flat" cmpd="sng" w="12700">
              <a:solidFill>
                <a:srgbClr val="129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6" name="Google Shape;356;p3"/>
          <p:cNvSpPr/>
          <p:nvPr/>
        </p:nvSpPr>
        <p:spPr>
          <a:xfrm>
            <a:off x="7847545" y="1089488"/>
            <a:ext cx="731378" cy="1213503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A92A91"/>
          </a:solidFill>
          <a:ln cap="flat" cmpd="sng" w="12700">
            <a:solidFill>
              <a:srgbClr val="7B1E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57" name="Google Shape;357;p3"/>
          <p:cNvSpPr txBox="1"/>
          <p:nvPr/>
        </p:nvSpPr>
        <p:spPr>
          <a:xfrm>
            <a:off x="7379919" y="677451"/>
            <a:ext cx="16666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You are </a:t>
            </a:r>
            <a:r>
              <a:rPr b="1" i="0" lang="en-US" sz="1800" u="none" cap="none" strike="noStrike">
                <a:solidFill>
                  <a:srgbClr val="A92A91"/>
                </a:solidFill>
                <a:latin typeface="Avenir"/>
                <a:ea typeface="Avenir"/>
                <a:cs typeface="Avenir"/>
                <a:sym typeface="Avenir"/>
              </a:rPr>
              <a:t>HERE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30"/>
          <p:cNvSpPr txBox="1"/>
          <p:nvPr>
            <p:ph type="title"/>
          </p:nvPr>
        </p:nvSpPr>
        <p:spPr>
          <a:xfrm>
            <a:off x="1389888" y="1234440"/>
            <a:ext cx="3236976" cy="4069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</a:pPr>
            <a:r>
              <a:rPr lang="en-US"/>
              <a:t>Thank you</a:t>
            </a:r>
            <a:endParaRPr/>
          </a:p>
        </p:txBody>
      </p:sp>
      <p:sp>
        <p:nvSpPr>
          <p:cNvPr id="626" name="Google Shape;626;p30"/>
          <p:cNvSpPr txBox="1"/>
          <p:nvPr>
            <p:ph idx="12" type="sldNum"/>
          </p:nvPr>
        </p:nvSpPr>
        <p:spPr>
          <a:xfrm>
            <a:off x="10506456" y="6356350"/>
            <a:ext cx="8503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venir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"/>
          <p:cNvSpPr txBox="1"/>
          <p:nvPr>
            <p:ph type="title"/>
          </p:nvPr>
        </p:nvSpPr>
        <p:spPr>
          <a:xfrm>
            <a:off x="1048620" y="76442"/>
            <a:ext cx="9779183" cy="8144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rial"/>
              <a:buNone/>
            </a:pPr>
            <a:r>
              <a:rPr lang="en-US">
                <a:solidFill>
                  <a:schemeClr val="accent2"/>
                </a:solidFill>
              </a:rPr>
              <a:t>Quarterly CIP Check-in</a:t>
            </a:r>
            <a:endParaRPr/>
          </a:p>
        </p:txBody>
      </p:sp>
      <p:sp>
        <p:nvSpPr>
          <p:cNvPr id="363" name="Google Shape;363;p4"/>
          <p:cNvSpPr txBox="1"/>
          <p:nvPr>
            <p:ph idx="1" type="body"/>
          </p:nvPr>
        </p:nvSpPr>
        <p:spPr>
          <a:xfrm>
            <a:off x="1167492" y="2386585"/>
            <a:ext cx="9779183" cy="37030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None/>
            </a:pPr>
            <a:r>
              <a:rPr b="1" lang="en-US" sz="3200" u="sng">
                <a:solidFill>
                  <a:srgbClr val="3F3F3F"/>
                </a:solidFill>
              </a:rPr>
              <a:t>Questions to Consider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3F3F3F"/>
                </a:solidFill>
              </a:rPr>
              <a:t>Based on our year long CIP plan, what are the actions that the school has already completed?​ 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3F3F3F"/>
                </a:solidFill>
              </a:rPr>
              <a:t>What data supports the completion of an action step and success criteria (both implementation and student achievement)? </a:t>
            </a:r>
            <a:endParaRPr/>
          </a:p>
        </p:txBody>
      </p:sp>
      <p:sp>
        <p:nvSpPr>
          <p:cNvPr id="364" name="Google Shape;364;p4"/>
          <p:cNvSpPr txBox="1"/>
          <p:nvPr>
            <p:ph idx="12" type="sldNum"/>
          </p:nvPr>
        </p:nvSpPr>
        <p:spPr>
          <a:xfrm>
            <a:off x="10206318" y="6356350"/>
            <a:ext cx="160468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5" name="Google Shape;365;p4"/>
          <p:cNvSpPr txBox="1"/>
          <p:nvPr/>
        </p:nvSpPr>
        <p:spPr>
          <a:xfrm>
            <a:off x="1364197" y="890893"/>
            <a:ext cx="842162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part of the Continuous Improvement process, all APS schools are completing a quarterly check-in for the Continuous Improvement Plans. 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xt&#10;&#10;Description automatically generated" id="370" name="Google Shape;370;p5"/>
          <p:cNvPicPr preferRelativeResize="0"/>
          <p:nvPr/>
        </p:nvPicPr>
        <p:blipFill rotWithShape="1">
          <a:blip r:embed="rId3">
            <a:alphaModFix/>
          </a:blip>
          <a:srcRect b="2500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&#10;&#10;Description automatically generated" id="375" name="Google Shape;375;p6"/>
          <p:cNvPicPr preferRelativeResize="0"/>
          <p:nvPr/>
        </p:nvPicPr>
        <p:blipFill rotWithShape="1">
          <a:blip r:embed="rId3">
            <a:alphaModFix/>
          </a:blip>
          <a:srcRect b="2500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able&#10;&#10;Description automatically generated with low confidence" id="380" name="Google Shape;380;p7"/>
          <p:cNvPicPr preferRelativeResize="0"/>
          <p:nvPr/>
        </p:nvPicPr>
        <p:blipFill rotWithShape="1">
          <a:blip r:embed="rId3">
            <a:alphaModFix/>
          </a:blip>
          <a:srcRect b="2500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8"/>
          <p:cNvSpPr txBox="1"/>
          <p:nvPr/>
        </p:nvSpPr>
        <p:spPr>
          <a:xfrm>
            <a:off x="2233945" y="320116"/>
            <a:ext cx="4472555" cy="21544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i="0" lang="en-US" sz="3200" u="none" cap="none" strike="noStrike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ccountability</a:t>
            </a: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1" i="0" lang="en-US" sz="3200" u="none" cap="none" strike="noStrike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ollaboration</a:t>
            </a:r>
            <a:endParaRPr b="1" i="0" sz="3200" u="none" cap="none" strike="noStrike">
              <a:solidFill>
                <a:srgbClr val="ED7D3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i="0" lang="en-US" sz="3200" u="none" cap="none" strike="noStrike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quity</a:t>
            </a:r>
            <a:endParaRPr b="1" i="0" sz="3200" u="none" cap="none" strike="noStrike">
              <a:solidFill>
                <a:srgbClr val="ED7D3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i="0" lang="en-US" sz="3200" u="none" cap="none" strike="noStrike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upport </a:t>
            </a:r>
            <a:endParaRPr b="1" i="0" sz="3200" u="none" cap="none" strike="noStrike">
              <a:solidFill>
                <a:srgbClr val="ED7D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aphical user interface, application&#10;&#10;Description automatically generated" id="386" name="Google Shape;38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917821">
            <a:off x="646667" y="362828"/>
            <a:ext cx="1351583" cy="1968271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8"/>
          <p:cNvSpPr txBox="1"/>
          <p:nvPr/>
        </p:nvSpPr>
        <p:spPr>
          <a:xfrm>
            <a:off x="1636294" y="3157086"/>
            <a:ext cx="956751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Fall 2022 ACES Presentation</a:t>
            </a:r>
            <a:endParaRPr/>
          </a:p>
        </p:txBody>
      </p:sp>
      <p:sp>
        <p:nvSpPr>
          <p:cNvPr id="388" name="Google Shape;388;p8"/>
          <p:cNvSpPr txBox="1"/>
          <p:nvPr/>
        </p:nvSpPr>
        <p:spPr>
          <a:xfrm>
            <a:off x="3048953" y="3244334"/>
            <a:ext cx="60979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8"/>
          <p:cNvSpPr txBox="1"/>
          <p:nvPr/>
        </p:nvSpPr>
        <p:spPr>
          <a:xfrm>
            <a:off x="3048953" y="3244334"/>
            <a:ext cx="60979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6770" y="256669"/>
            <a:ext cx="8834510" cy="6625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APS 4">
      <a:dk1>
        <a:srgbClr val="000000"/>
      </a:dk1>
      <a:lt1>
        <a:srgbClr val="FFFFFF"/>
      </a:lt1>
      <a:dk2>
        <a:srgbClr val="0083A9"/>
      </a:dk2>
      <a:lt2>
        <a:srgbClr val="E7E6E6"/>
      </a:lt2>
      <a:accent1>
        <a:srgbClr val="F3CF45"/>
      </a:accent1>
      <a:accent2>
        <a:srgbClr val="D47B22"/>
      </a:accent2>
      <a:accent3>
        <a:srgbClr val="0083A9"/>
      </a:accent3>
      <a:accent4>
        <a:srgbClr val="A92A91"/>
      </a:accent4>
      <a:accent5>
        <a:srgbClr val="595B5D"/>
      </a:accent5>
      <a:accent6>
        <a:srgbClr val="159839"/>
      </a:accent6>
      <a:hlink>
        <a:srgbClr val="D47B22"/>
      </a:hlink>
      <a:folHlink>
        <a:srgbClr val="15983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apesVTI">
  <a:themeElements>
    <a:clrScheme name="APS 5">
      <a:dk1>
        <a:srgbClr val="000000"/>
      </a:dk1>
      <a:lt1>
        <a:srgbClr val="FFFFFF"/>
      </a:lt1>
      <a:dk2>
        <a:srgbClr val="0083A9"/>
      </a:dk2>
      <a:lt2>
        <a:srgbClr val="E7E6E6"/>
      </a:lt2>
      <a:accent1>
        <a:srgbClr val="F3CF45"/>
      </a:accent1>
      <a:accent2>
        <a:srgbClr val="D47B22"/>
      </a:accent2>
      <a:accent3>
        <a:srgbClr val="A92A91"/>
      </a:accent3>
      <a:accent4>
        <a:srgbClr val="0083A9"/>
      </a:accent4>
      <a:accent5>
        <a:srgbClr val="A92A91"/>
      </a:accent5>
      <a:accent6>
        <a:srgbClr val="159839"/>
      </a:accent6>
      <a:hlink>
        <a:srgbClr val="D47B22"/>
      </a:hlink>
      <a:folHlink>
        <a:srgbClr val="15983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2022-10-04T15:06:30Z</dcterms:created>
  <dc:creator>Jacobi, Diane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0x0101009B088E750FB87F439BAD6BE3B18C0B0C</vt:lpwstr>
  </property>
  <property fmtid="{D5CDD505-2E9C-101B-9397-08002B2CF9AE}" pid="3" name="MediaServiceImageTags">
    <vt:lpwstr/>
  </property>
</Properties>
</file>